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652" r:id="rId2"/>
    <p:sldId id="654" r:id="rId3"/>
    <p:sldId id="257" r:id="rId4"/>
    <p:sldId id="360" r:id="rId5"/>
    <p:sldId id="644" r:id="rId6"/>
    <p:sldId id="645" r:id="rId7"/>
    <p:sldId id="646" r:id="rId8"/>
    <p:sldId id="647" r:id="rId9"/>
    <p:sldId id="648" r:id="rId10"/>
    <p:sldId id="649" r:id="rId11"/>
    <p:sldId id="381" r:id="rId12"/>
    <p:sldId id="382" r:id="rId13"/>
    <p:sldId id="383" r:id="rId14"/>
    <p:sldId id="384" r:id="rId15"/>
    <p:sldId id="385" r:id="rId16"/>
    <p:sldId id="655" r:id="rId17"/>
    <p:sldId id="387" r:id="rId18"/>
    <p:sldId id="388" r:id="rId19"/>
    <p:sldId id="389" r:id="rId20"/>
    <p:sldId id="630" r:id="rId21"/>
    <p:sldId id="650" r:id="rId22"/>
    <p:sldId id="651" r:id="rId23"/>
    <p:sldId id="656" r:id="rId24"/>
    <p:sldId id="653" r:id="rId25"/>
    <p:sldId id="657" r:id="rId26"/>
    <p:sldId id="6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C0C0C0"/>
    <a:srgbClr val="000000"/>
    <a:srgbClr val="30E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89" autoAdjust="0"/>
    <p:restoredTop sz="81195" autoAdjust="0"/>
  </p:normalViewPr>
  <p:slideViewPr>
    <p:cSldViewPr snapToGrid="0">
      <p:cViewPr varScale="1">
        <p:scale>
          <a:sx n="87" d="100"/>
          <a:sy n="87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1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E430E-62EA-4380-AD83-26253D40298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0ABF7-5DA6-4DAE-9D66-D47DA2B8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ABF7-5DA6-4DAE-9D66-D47DA2B849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ABF7-5DA6-4DAE-9D66-D47DA2B849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ABF7-5DA6-4DAE-9D66-D47DA2B849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9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D506-6E56-483B-B68B-C7DF28956C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witter.com/stephenjwild/status/1774434308540760220?t=CeT5IUontPsSeohbNukgiw&amp;s=03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575894" TargetMode="External"/><Relationship Id="rId2" Type="http://schemas.openxmlformats.org/officeDocument/2006/relationships/hyperlink" Target="https://www.ncbi.nlm.nih.gov/pmc/articles/PMC281936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abs/10.1002/hrm.215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abs/10.1177/014616721038696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johannarickne/status/1773002832632836549?t=E_jkDSeXEqcoGMXwyCQDZQ&amp;s=0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100.ci/2017/03/14/that-one-weird-third-variable-problem-nobody-ever-mentions-conditioning-on-a-collid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8501E-1467-C6BD-1EB4-629C7C3E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456FDB-43A2-46ED-8CBE-2C38AD7DD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846733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Problem Set 8 is due today</a:t>
            </a:r>
          </a:p>
          <a:p>
            <a:r>
              <a:rPr lang="en-US" dirty="0"/>
              <a:t>Drill will be happening this week ... maybe</a:t>
            </a:r>
          </a:p>
          <a:p>
            <a:r>
              <a:rPr lang="en-US" dirty="0"/>
              <a:t>Next Monday is a day off</a:t>
            </a:r>
          </a:p>
          <a:p>
            <a:r>
              <a:rPr lang="en-US" dirty="0"/>
              <a:t>Problem Set 7’s answer key is done, but grading is not</a:t>
            </a:r>
          </a:p>
        </p:txBody>
      </p:sp>
      <p:pic>
        <p:nvPicPr>
          <p:cNvPr id="8" name="Picture 7" descr="A person in a black shi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0A1A8EB-E8BA-22F7-8FCF-EAC761A5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66" y="0"/>
            <a:ext cx="243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7E6D5-1E2C-4D26-8493-C9C545E5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55C6-EF00-452E-8290-034936DA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9C2-51A2-4A74-811A-6E0AC642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students tend to be higher IQ that the general population; they also tend to be higher with respect to conscientiousness</a:t>
            </a:r>
          </a:p>
          <a:p>
            <a:r>
              <a:rPr lang="en-US" dirty="0"/>
              <a:t>that is, both of these variables are predictors of college-student membership; they “collide”</a:t>
            </a:r>
          </a:p>
          <a:p>
            <a:r>
              <a:rPr lang="en-US" dirty="0"/>
              <a:t>so selecting from the college-student population “conditions on a collider”, creating a (strange) relationship that doesn’t exist in the whole population</a:t>
            </a:r>
          </a:p>
        </p:txBody>
      </p:sp>
    </p:spTree>
    <p:extLst>
      <p:ext uri="{BB962C8B-B14F-4D97-AF65-F5344CB8AC3E}">
        <p14:creationId xmlns:p14="http://schemas.microsoft.com/office/powerpoint/2010/main" val="10627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BB96B9-7FF3-4676-8421-4E60EA1E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11DF-74BD-44F3-93B3-F2C6029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7125" cy="1325563"/>
          </a:xfrm>
        </p:spPr>
        <p:txBody>
          <a:bodyPr/>
          <a:lstStyle/>
          <a:p>
            <a:r>
              <a:rPr lang="en-US" dirty="0"/>
              <a:t>third-variable patterns (problems?), cataloged, probably not completely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E961-896F-40CD-A434-AB4BB8CB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confounds</a:t>
            </a:r>
          </a:p>
          <a:p>
            <a:r>
              <a:rPr lang="en-US" dirty="0"/>
              <a:t>colliders</a:t>
            </a:r>
          </a:p>
          <a:p>
            <a:r>
              <a:rPr lang="en-US" dirty="0"/>
              <a:t>suppressors</a:t>
            </a:r>
          </a:p>
          <a:p>
            <a:r>
              <a:rPr lang="en-US" dirty="0"/>
              <a:t>mediators</a:t>
            </a:r>
          </a:p>
          <a:p>
            <a:r>
              <a:rPr lang="en-US" dirty="0"/>
              <a:t>covariates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https://www.ncbi.nlm.nih.gov/pmc/articles/PMC2819361/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https://www.ncbi.nlm.nih.gov/pubmed/28575894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CE9A59-F944-4003-94B7-AE8D898CE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mediation extensions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BB216-FC9C-47FA-A878-7FA2948AA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5517-6F9F-4645-8507-73E2D508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moderated mediation</a:t>
            </a:r>
            <a:br>
              <a:rPr lang="en-US" dirty="0"/>
            </a:br>
            <a:r>
              <a:rPr lang="en-US" sz="3600" dirty="0"/>
              <a:t>(</a:t>
            </a:r>
            <a:r>
              <a:rPr lang="en-US" sz="3600" dirty="0">
                <a:hlinkClick r:id="rId3"/>
              </a:rPr>
              <a:t>Soane et al., 2013</a:t>
            </a:r>
            <a:r>
              <a:rPr lang="en-US" sz="3600" dirty="0"/>
              <a:t>, </a:t>
            </a:r>
            <a:r>
              <a:rPr lang="en-US" sz="3600" i="1" dirty="0"/>
              <a:t>Human Resource </a:t>
            </a:r>
            <a:r>
              <a:rPr lang="en-US" sz="3600" i="1" dirty="0" err="1"/>
              <a:t>Mgmt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25CE5-3F30-4616-BB0B-DFC5A9C4576C}"/>
              </a:ext>
            </a:extLst>
          </p:cNvPr>
          <p:cNvSpPr/>
          <p:nvPr/>
        </p:nvSpPr>
        <p:spPr>
          <a:xfrm>
            <a:off x="304800" y="5355772"/>
            <a:ext cx="321310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meaningfulness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75C1-83E1-4933-89E8-25EA24261B54}"/>
              </a:ext>
            </a:extLst>
          </p:cNvPr>
          <p:cNvSpPr/>
          <p:nvPr/>
        </p:nvSpPr>
        <p:spPr>
          <a:xfrm>
            <a:off x="5636442" y="5355772"/>
            <a:ext cx="2118542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absence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D63D2-4EDC-4D63-92D4-FE64750CB9DC}"/>
              </a:ext>
            </a:extLst>
          </p:cNvPr>
          <p:cNvSpPr/>
          <p:nvPr/>
        </p:nvSpPr>
        <p:spPr>
          <a:xfrm>
            <a:off x="3606800" y="3200400"/>
            <a:ext cx="2029642" cy="14673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employee engagement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68EB66-9374-4817-B731-C5E7A27C71C4}"/>
              </a:ext>
            </a:extLst>
          </p:cNvPr>
          <p:cNvCxnSpPr>
            <a:cxnSpLocks/>
            <a:stCxn id="4" idx="0"/>
            <a:endCxn id="6" idx="1"/>
          </p:cNvCxnSpPr>
          <p:nvPr/>
        </p:nvCxnSpPr>
        <p:spPr>
          <a:xfrm flipV="1">
            <a:off x="1911350" y="3934097"/>
            <a:ext cx="1695450" cy="1421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0FE81E-C385-4DE7-86A3-000452E2C257}"/>
              </a:ext>
            </a:extLst>
          </p:cNvPr>
          <p:cNvCxnSpPr>
            <a:cxnSpLocks/>
            <a:stCxn id="6" idx="3"/>
            <a:endCxn id="5" idx="0"/>
          </p:cNvCxnSpPr>
          <p:nvPr/>
        </p:nvCxnSpPr>
        <p:spPr>
          <a:xfrm>
            <a:off x="5636442" y="3934097"/>
            <a:ext cx="1059271" cy="1421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605F84-F87E-4B04-BE85-8B882DD18BAC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517900" y="5673635"/>
            <a:ext cx="21185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5517-6F9F-4645-8507-73E2D508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moderated mediation</a:t>
            </a:r>
            <a:br>
              <a:rPr lang="en-US" dirty="0"/>
            </a:br>
            <a:r>
              <a:rPr lang="en-US" sz="3600" dirty="0"/>
              <a:t>(Soane et al., 2013, </a:t>
            </a:r>
            <a:r>
              <a:rPr lang="en-US" sz="3600" i="1" dirty="0"/>
              <a:t>Human Resource </a:t>
            </a:r>
            <a:r>
              <a:rPr lang="en-US" sz="3600" i="1" dirty="0" err="1"/>
              <a:t>Mgmt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25CE5-3F30-4616-BB0B-DFC5A9C4576C}"/>
              </a:ext>
            </a:extLst>
          </p:cNvPr>
          <p:cNvSpPr/>
          <p:nvPr/>
        </p:nvSpPr>
        <p:spPr>
          <a:xfrm>
            <a:off x="304800" y="5355772"/>
            <a:ext cx="321310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meaningfulness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75C1-83E1-4933-89E8-25EA24261B54}"/>
              </a:ext>
            </a:extLst>
          </p:cNvPr>
          <p:cNvSpPr/>
          <p:nvPr/>
        </p:nvSpPr>
        <p:spPr>
          <a:xfrm>
            <a:off x="5636442" y="5355772"/>
            <a:ext cx="2118542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absence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D63D2-4EDC-4D63-92D4-FE64750CB9DC}"/>
              </a:ext>
            </a:extLst>
          </p:cNvPr>
          <p:cNvSpPr/>
          <p:nvPr/>
        </p:nvSpPr>
        <p:spPr>
          <a:xfrm>
            <a:off x="3606800" y="3200400"/>
            <a:ext cx="2029642" cy="14673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employee engagement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68EB66-9374-4817-B731-C5E7A27C71C4}"/>
              </a:ext>
            </a:extLst>
          </p:cNvPr>
          <p:cNvCxnSpPr>
            <a:cxnSpLocks/>
            <a:stCxn id="4" idx="0"/>
            <a:endCxn id="6" idx="1"/>
          </p:cNvCxnSpPr>
          <p:nvPr/>
        </p:nvCxnSpPr>
        <p:spPr>
          <a:xfrm flipV="1">
            <a:off x="1911350" y="3934097"/>
            <a:ext cx="1695450" cy="1421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0FE81E-C385-4DE7-86A3-000452E2C257}"/>
              </a:ext>
            </a:extLst>
          </p:cNvPr>
          <p:cNvCxnSpPr>
            <a:cxnSpLocks/>
            <a:stCxn id="6" idx="3"/>
            <a:endCxn id="5" idx="0"/>
          </p:cNvCxnSpPr>
          <p:nvPr/>
        </p:nvCxnSpPr>
        <p:spPr>
          <a:xfrm>
            <a:off x="5636442" y="3934097"/>
            <a:ext cx="1059271" cy="1421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290DD1-05E8-49A0-8E21-40E4082EABC8}"/>
              </a:ext>
            </a:extLst>
          </p:cNvPr>
          <p:cNvSpPr/>
          <p:nvPr/>
        </p:nvSpPr>
        <p:spPr>
          <a:xfrm>
            <a:off x="285750" y="2842761"/>
            <a:ext cx="2029642" cy="1091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well-being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EC988-E114-4307-84E8-F18EA85EBB50}"/>
              </a:ext>
            </a:extLst>
          </p:cNvPr>
          <p:cNvCxnSpPr>
            <a:cxnSpLocks/>
          </p:cNvCxnSpPr>
          <p:nvPr/>
        </p:nvCxnSpPr>
        <p:spPr>
          <a:xfrm>
            <a:off x="2315392" y="3934097"/>
            <a:ext cx="478608" cy="6506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5517-6F9F-4645-8507-73E2D508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mediated moderation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Christ et al., 2010</a:t>
            </a:r>
            <a:r>
              <a:rPr lang="en-US" dirty="0"/>
              <a:t>, </a:t>
            </a:r>
            <a:r>
              <a:rPr lang="en-US" i="1" dirty="0"/>
              <a:t>PSPB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25CE5-3F30-4616-BB0B-DFC5A9C4576C}"/>
              </a:ext>
            </a:extLst>
          </p:cNvPr>
          <p:cNvSpPr/>
          <p:nvPr/>
        </p:nvSpPr>
        <p:spPr>
          <a:xfrm>
            <a:off x="628651" y="5232400"/>
            <a:ext cx="2069558" cy="1182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extended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75C1-83E1-4933-89E8-25EA24261B54}"/>
              </a:ext>
            </a:extLst>
          </p:cNvPr>
          <p:cNvSpPr/>
          <p:nvPr/>
        </p:nvSpPr>
        <p:spPr>
          <a:xfrm>
            <a:off x="5959566" y="5486673"/>
            <a:ext cx="2069543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prejudice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68EB66-9374-4817-B731-C5E7A27C71C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98209" y="5804536"/>
            <a:ext cx="3261357" cy="18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290DD1-05E8-49A0-8E21-40E4082EABC8}"/>
              </a:ext>
            </a:extLst>
          </p:cNvPr>
          <p:cNvSpPr/>
          <p:nvPr/>
        </p:nvSpPr>
        <p:spPr>
          <a:xfrm>
            <a:off x="1879600" y="2205947"/>
            <a:ext cx="490220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mixed vs segregated areas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EC988-E114-4307-84E8-F18EA85EBB5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330700" y="2841673"/>
            <a:ext cx="12700" cy="2962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0B49-F6AC-70E0-1288-B74C55C4C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31" y="1234440"/>
            <a:ext cx="481313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5517-6F9F-4645-8507-73E2D508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mediated moderation</a:t>
            </a:r>
            <a:br>
              <a:rPr lang="en-US" dirty="0"/>
            </a:br>
            <a:r>
              <a:rPr lang="en-US" dirty="0"/>
              <a:t>(Christ et al., 2010, </a:t>
            </a:r>
            <a:r>
              <a:rPr lang="en-US" i="1" dirty="0"/>
              <a:t>PSPB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25CE5-3F30-4616-BB0B-DFC5A9C4576C}"/>
              </a:ext>
            </a:extLst>
          </p:cNvPr>
          <p:cNvSpPr/>
          <p:nvPr/>
        </p:nvSpPr>
        <p:spPr>
          <a:xfrm>
            <a:off x="628651" y="5232400"/>
            <a:ext cx="2069558" cy="1182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extended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75C1-83E1-4933-89E8-25EA24261B54}"/>
              </a:ext>
            </a:extLst>
          </p:cNvPr>
          <p:cNvSpPr/>
          <p:nvPr/>
        </p:nvSpPr>
        <p:spPr>
          <a:xfrm>
            <a:off x="5959566" y="5486673"/>
            <a:ext cx="2069543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prejudice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D63D2-4EDC-4D63-92D4-FE64750CB9DC}"/>
              </a:ext>
            </a:extLst>
          </p:cNvPr>
          <p:cNvSpPr/>
          <p:nvPr/>
        </p:nvSpPr>
        <p:spPr>
          <a:xfrm>
            <a:off x="2933700" y="4017826"/>
            <a:ext cx="281940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direct contact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68EB66-9374-4817-B731-C5E7A27C71C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98209" y="5804536"/>
            <a:ext cx="3261357" cy="18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0FE81E-C385-4DE7-86A3-000452E2C25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343400" y="4653552"/>
            <a:ext cx="0" cy="11821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290DD1-05E8-49A0-8E21-40E4082EABC8}"/>
              </a:ext>
            </a:extLst>
          </p:cNvPr>
          <p:cNvSpPr/>
          <p:nvPr/>
        </p:nvSpPr>
        <p:spPr>
          <a:xfrm>
            <a:off x="1879600" y="2205947"/>
            <a:ext cx="490220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mixed vs segregated areas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EC988-E114-4307-84E8-F18EA85EBB50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330700" y="2841673"/>
            <a:ext cx="12700" cy="11761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6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80CD-4967-59E7-2613-001EF23C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data analysts make mistakes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B7C2027-8579-A3C5-09DA-5547FFE5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84" y="2027850"/>
            <a:ext cx="6959433" cy="28023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836FF8-3C33-9966-8835-6984FF0F24DF}"/>
              </a:ext>
            </a:extLst>
          </p:cNvPr>
          <p:cNvCxnSpPr/>
          <p:nvPr/>
        </p:nvCxnSpPr>
        <p:spPr>
          <a:xfrm>
            <a:off x="2401677" y="4175393"/>
            <a:ext cx="437369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CD75-C221-4E9A-AC41-013C7BCFE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non-independence in data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9D7D0-DDB6-45F9-96C7-C32F3C359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909796"/>
          </a:xfrm>
        </p:spPr>
        <p:txBody>
          <a:bodyPr>
            <a:normAutofit/>
          </a:bodyPr>
          <a:lstStyle/>
          <a:p>
            <a:r>
              <a:rPr lang="en-US" dirty="0"/>
              <a:t>introduction to non-independence,</a:t>
            </a:r>
          </a:p>
          <a:p>
            <a:r>
              <a:rPr lang="en-US" dirty="0"/>
              <a:t>its consequences,</a:t>
            </a:r>
          </a:p>
          <a:p>
            <a:r>
              <a:rPr lang="en-US" dirty="0"/>
              <a:t>and repeated-measures designs</a:t>
            </a:r>
          </a:p>
        </p:txBody>
      </p:sp>
    </p:spTree>
    <p:extLst>
      <p:ext uri="{BB962C8B-B14F-4D97-AF65-F5344CB8AC3E}">
        <p14:creationId xmlns:p14="http://schemas.microsoft.com/office/powerpoint/2010/main" val="331724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4E13-A912-4DCB-B814-A807C1EB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made in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79F4-4C4F-4046-B86F-0C6D25AB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about residuals! (not about predictors)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they’re normally distributed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have constant variance (homoscedasticity)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independent of one another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2576-0E9C-4E2D-9B27-81394F93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2314-77D6-4E0A-B827-E0BCE1A1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independence means that any one individual’s residual </a:t>
            </a:r>
            <a:r>
              <a:rPr lang="en-US" b="1" dirty="0"/>
              <a:t>can’t </a:t>
            </a:r>
            <a:r>
              <a:rPr lang="en-US" dirty="0"/>
              <a:t>be used to estimate another’s</a:t>
            </a:r>
          </a:p>
          <a:p>
            <a:endParaRPr lang="en-US" dirty="0"/>
          </a:p>
          <a:p>
            <a:r>
              <a:rPr lang="en-US" dirty="0"/>
              <a:t>when is this violated?</a:t>
            </a:r>
          </a:p>
          <a:p>
            <a:r>
              <a:rPr lang="en-US" dirty="0"/>
              <a:t>usually it’s a </a:t>
            </a:r>
            <a:r>
              <a:rPr lang="en-US" i="1" dirty="0"/>
              <a:t>feature</a:t>
            </a:r>
            <a:r>
              <a:rPr lang="en-US" dirty="0"/>
              <a:t> of the research design</a:t>
            </a:r>
          </a:p>
          <a:p>
            <a:r>
              <a:rPr lang="en-US" dirty="0"/>
              <a:t>common situations</a:t>
            </a:r>
          </a:p>
          <a:p>
            <a:pPr lvl="1"/>
            <a:r>
              <a:rPr lang="en-US" dirty="0"/>
              <a:t>repeated-measures studies</a:t>
            </a:r>
          </a:p>
          <a:p>
            <a:pPr lvl="1"/>
            <a:r>
              <a:rPr lang="en-US" dirty="0"/>
              <a:t>longitudinal studies</a:t>
            </a:r>
          </a:p>
          <a:p>
            <a:pPr lvl="1"/>
            <a:r>
              <a:rPr lang="en-US" dirty="0"/>
              <a:t>naturally-clustered data (e.g., students in classrooms)</a:t>
            </a:r>
          </a:p>
          <a:p>
            <a:pPr lvl="1"/>
            <a:r>
              <a:rPr lang="en-US" dirty="0"/>
              <a:t>research with dyads or group interactions</a:t>
            </a:r>
          </a:p>
        </p:txBody>
      </p:sp>
    </p:spTree>
    <p:extLst>
      <p:ext uri="{BB962C8B-B14F-4D97-AF65-F5344CB8AC3E}">
        <p14:creationId xmlns:p14="http://schemas.microsoft.com/office/powerpoint/2010/main" val="7765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220B-33DF-4CF6-9390-62BC2AF6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nonindependence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B77F-8977-49CD-975E-22EE3454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positive nonindependence</a:t>
            </a:r>
          </a:p>
          <a:p>
            <a:r>
              <a:rPr lang="en-US" dirty="0"/>
              <a:t>scores (residuals) are positively related</a:t>
            </a:r>
          </a:p>
          <a:p>
            <a:endParaRPr lang="en-US" dirty="0"/>
          </a:p>
          <a:p>
            <a:r>
              <a:rPr lang="en-US" dirty="0"/>
              <a:t>negative nonindependence</a:t>
            </a:r>
          </a:p>
          <a:p>
            <a:r>
              <a:rPr lang="en-US" dirty="0"/>
              <a:t>scores (residuals) are negatively related</a:t>
            </a:r>
          </a:p>
        </p:txBody>
      </p:sp>
    </p:spTree>
    <p:extLst>
      <p:ext uri="{BB962C8B-B14F-4D97-AF65-F5344CB8AC3E}">
        <p14:creationId xmlns:p14="http://schemas.microsoft.com/office/powerpoint/2010/main" val="4744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2C4E-8CF4-40D8-9558-D080B38A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nonindependence</a:t>
            </a:r>
            <a:br>
              <a:rPr lang="en-US" dirty="0"/>
            </a:br>
            <a:r>
              <a:rPr lang="en-US" dirty="0"/>
              <a:t>(an example)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F6F3-D6D8-4DF8-BD07-258168C1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36015" cy="4351338"/>
          </a:xfrm>
        </p:spPr>
        <p:txBody>
          <a:bodyPr/>
          <a:lstStyle/>
          <a:p>
            <a:r>
              <a:rPr lang="en-US" dirty="0"/>
              <a:t>if we ask couples to rate satisfaction with their relationship, we’d likely see high scores paired with high scores and low scores with low scores</a:t>
            </a:r>
          </a:p>
          <a:p>
            <a:r>
              <a:rPr lang="en-US" dirty="0"/>
              <a:t>one person’s score predicts the other’s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DA0435-781E-480E-B6B6-4626AA6BDFA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0" y="1825625"/>
          <a:ext cx="3886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4222940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2542552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54181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1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5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8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2C4E-8CF4-40D8-9558-D080B38A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nonindependence</a:t>
            </a:r>
            <a:br>
              <a:rPr lang="en-US" dirty="0"/>
            </a:br>
            <a:r>
              <a:rPr lang="en-US" dirty="0"/>
              <a:t>(an example)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F6F3-D6D8-4DF8-BD07-258168C1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36015" cy="4351338"/>
          </a:xfrm>
        </p:spPr>
        <p:txBody>
          <a:bodyPr/>
          <a:lstStyle/>
          <a:p>
            <a:r>
              <a:rPr lang="en-US" dirty="0"/>
              <a:t>if we ask couples to estimate how much housework each person does, we’d likely see high scores paired with low scores and vice versa</a:t>
            </a:r>
          </a:p>
          <a:p>
            <a:r>
              <a:rPr lang="en-US" dirty="0"/>
              <a:t>one person’s score predicts the other’s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DA0435-781E-480E-B6B6-4626AA6BDFA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0" y="1825625"/>
          <a:ext cx="3886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4222940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2542552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54181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1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5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8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49B061-4438-6852-39C0-AD8F522F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nonindependence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ABF6F-5B48-6BC1-610B-C621B670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depends on the type (positive or negative)</a:t>
            </a:r>
          </a:p>
          <a:p>
            <a:r>
              <a:rPr lang="en-US" dirty="0"/>
              <a:t>and on how nonindependence fits within the design</a:t>
            </a:r>
          </a:p>
          <a:p>
            <a:r>
              <a:rPr lang="en-US" dirty="0"/>
              <a:t>it can in some circumstances increase Type I errors, and in others it can increase Type II errors</a:t>
            </a:r>
          </a:p>
        </p:txBody>
      </p:sp>
    </p:spTree>
    <p:extLst>
      <p:ext uri="{BB962C8B-B14F-4D97-AF65-F5344CB8AC3E}">
        <p14:creationId xmlns:p14="http://schemas.microsoft.com/office/powerpoint/2010/main" val="29423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D056-08F2-4A0B-ACD3-C957C88BD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mediation analysis: 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0F7A5-A79F-4769-B836-D58812D43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April 1, 2024</a:t>
            </a:r>
          </a:p>
        </p:txBody>
      </p:sp>
    </p:spTree>
    <p:extLst>
      <p:ext uri="{BB962C8B-B14F-4D97-AF65-F5344CB8AC3E}">
        <p14:creationId xmlns:p14="http://schemas.microsoft.com/office/powerpoint/2010/main" val="155070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about mediation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complexities of third-variable control &amp;</a:t>
            </a:r>
          </a:p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4075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mediation: </a:t>
            </a:r>
            <a:br>
              <a:rPr lang="en-US" dirty="0"/>
            </a:br>
            <a:r>
              <a:rPr lang="en-US" dirty="0"/>
              <a:t>what we think is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r>
              <a:rPr lang="en-US" dirty="0"/>
              <a:t>if one variable influences another through an intervening variable, the intervening variable is typically called a </a:t>
            </a:r>
            <a:r>
              <a:rPr lang="en-US" i="1" dirty="0"/>
              <a:t>mediator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9" name="Straight Arrow Connector 8"/>
          <p:cNvCxnSpPr>
            <a:cxnSpLocks/>
            <a:stCxn id="4" idx="0"/>
            <a:endCxn id="6" idx="1"/>
          </p:cNvCxnSpPr>
          <p:nvPr/>
        </p:nvCxnSpPr>
        <p:spPr>
          <a:xfrm flipV="1">
            <a:off x="2399213" y="4349931"/>
            <a:ext cx="1630679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5135882" y="4349931"/>
            <a:ext cx="1630680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confounds:</a:t>
            </a:r>
            <a:br>
              <a:rPr lang="en-US" dirty="0"/>
            </a:br>
            <a:r>
              <a:rPr lang="en-US" dirty="0"/>
              <a:t>equivalent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</a:t>
            </a:r>
          </a:p>
        </p:txBody>
      </p:sp>
      <p:cxnSp>
        <p:nvCxnSpPr>
          <p:cNvPr id="9" name="Straight Arrow Connector 8"/>
          <p:cNvCxnSpPr>
            <a:cxnSpLocks/>
            <a:stCxn id="6" idx="1"/>
            <a:endCxn id="4" idx="0"/>
          </p:cNvCxnSpPr>
          <p:nvPr/>
        </p:nvCxnSpPr>
        <p:spPr>
          <a:xfrm flipH="1">
            <a:off x="2399213" y="4349931"/>
            <a:ext cx="1630679" cy="100584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5135882" y="4349931"/>
            <a:ext cx="1630680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5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(probable?) confound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628650" y="5355772"/>
            <a:ext cx="2323558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8075" y="5355772"/>
            <a:ext cx="1727275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3078" y="4037650"/>
            <a:ext cx="2334126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intelligence</a:t>
            </a:r>
          </a:p>
        </p:txBody>
      </p:sp>
      <p:cxnSp>
        <p:nvCxnSpPr>
          <p:cNvPr id="9" name="Straight Arrow Connector 8"/>
          <p:cNvCxnSpPr>
            <a:cxnSpLocks/>
            <a:stCxn id="6" idx="1"/>
            <a:endCxn id="4" idx="0"/>
          </p:cNvCxnSpPr>
          <p:nvPr/>
        </p:nvCxnSpPr>
        <p:spPr>
          <a:xfrm flipH="1">
            <a:off x="1790429" y="4355513"/>
            <a:ext cx="1912649" cy="10002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6037204" y="4355513"/>
            <a:ext cx="1614509" cy="1000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1BD399-25C8-498B-AD71-8DDE30E2121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52208" y="5673635"/>
            <a:ext cx="38358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colliders:</a:t>
            </a:r>
            <a:br>
              <a:rPr lang="en-US" dirty="0"/>
            </a:br>
            <a:r>
              <a:rPr lang="en-US" dirty="0"/>
              <a:t>similar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coll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cxnSpLocks/>
            <a:stCxn id="4" idx="0"/>
            <a:endCxn id="6" idx="1"/>
          </p:cNvCxnSpPr>
          <p:nvPr/>
        </p:nvCxnSpPr>
        <p:spPr>
          <a:xfrm flipV="1">
            <a:off x="2399213" y="4349931"/>
            <a:ext cx="1630679" cy="1005841"/>
          </a:xfrm>
          <a:prstGeom prst="straightConnector1">
            <a:avLst/>
          </a:prstGeom>
          <a:ln w="38100">
            <a:solidFill>
              <a:srgbClr val="FF0000"/>
            </a:solidFill>
            <a:headEnd w="sm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5" idx="0"/>
            <a:endCxn id="6" idx="3"/>
          </p:cNvCxnSpPr>
          <p:nvPr/>
        </p:nvCxnSpPr>
        <p:spPr>
          <a:xfrm flipH="1" flipV="1">
            <a:off x="5135882" y="4349931"/>
            <a:ext cx="1630680" cy="1005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55C6-EF00-452E-8290-034936DA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</a:t>
            </a:r>
            <a:r>
              <a:rPr lang="en-US"/>
              <a:t>collider bias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9C2-51A2-4A74-811A-6E0AC642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imagine you are interested in the relationship between intelligence (indexed by IQ) and conscientiousness</a:t>
            </a:r>
          </a:p>
          <a:p>
            <a:r>
              <a:rPr lang="en-US" dirty="0"/>
              <a:t>you find a large sample of college students and find ... 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dirty="0"/>
              <a:t>.37</a:t>
            </a:r>
          </a:p>
          <a:p>
            <a:r>
              <a:rPr lang="en-US" dirty="0"/>
              <a:t>what?!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1100" dirty="0">
                <a:hlinkClick r:id="rId2"/>
              </a:rPr>
              <a:t>http://www.the100.ci/2017/03/14/that-one-weird-third-variable-problem-nobody-ever-mentions-conditioning-on-a-collider/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1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5658</TotalTime>
  <Words>636</Words>
  <Application>Microsoft Office PowerPoint</Application>
  <PresentationFormat>On-screen Show (4:3)</PresentationFormat>
  <Paragraphs>140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announcements</vt:lpstr>
      <vt:lpstr>sometimes data analysts make mistakes</vt:lpstr>
      <vt:lpstr>mediation analysis: wrap-up</vt:lpstr>
      <vt:lpstr>thinking about mediation</vt:lpstr>
      <vt:lpstr>mediation:  what we think is happening</vt:lpstr>
      <vt:lpstr>confounds: equivalent mathematically</vt:lpstr>
      <vt:lpstr>an example of a (probable?) confound</vt:lpstr>
      <vt:lpstr>colliders: similar mathematically</vt:lpstr>
      <vt:lpstr>an example of collider bias</vt:lpstr>
      <vt:lpstr>PowerPoint Presentation</vt:lpstr>
      <vt:lpstr>what’s going on?</vt:lpstr>
      <vt:lpstr>PowerPoint Presentation</vt:lpstr>
      <vt:lpstr>third-variable patterns (problems?), cataloged, probably not completely</vt:lpstr>
      <vt:lpstr>mediation extensions</vt:lpstr>
      <vt:lpstr>moderated mediation (Soane et al., 2013, Human Resource Mgmt)</vt:lpstr>
      <vt:lpstr>moderated mediation (Soane et al., 2013, Human Resource Mgmt)</vt:lpstr>
      <vt:lpstr>mediated moderation (Christ et al., 2010, PSPB)</vt:lpstr>
      <vt:lpstr>PowerPoint Presentation</vt:lpstr>
      <vt:lpstr>mediated moderation (Christ et al., 2010, PSPB)</vt:lpstr>
      <vt:lpstr>non-independence in data </vt:lpstr>
      <vt:lpstr>assumptions made in modeling</vt:lpstr>
      <vt:lpstr>independence?</vt:lpstr>
      <vt:lpstr>types of nonindependence</vt:lpstr>
      <vt:lpstr>positive nonindependence (an example)</vt:lpstr>
      <vt:lpstr>negative nonindependence (an example)</vt:lpstr>
      <vt:lpstr>consequences of nonindependence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Monday!</dc:title>
  <dc:creator>William Levine</dc:creator>
  <cp:lastModifiedBy>Bill Levine</cp:lastModifiedBy>
  <cp:revision>459</cp:revision>
  <dcterms:created xsi:type="dcterms:W3CDTF">2020-09-14T17:59:42Z</dcterms:created>
  <dcterms:modified xsi:type="dcterms:W3CDTF">2024-04-01T16:55:06Z</dcterms:modified>
</cp:coreProperties>
</file>