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693" r:id="rId2"/>
    <p:sldId id="630" r:id="rId3"/>
    <p:sldId id="658" r:id="rId4"/>
    <p:sldId id="691" r:id="rId5"/>
    <p:sldId id="689" r:id="rId6"/>
    <p:sldId id="671" r:id="rId7"/>
    <p:sldId id="670" r:id="rId8"/>
    <p:sldId id="666" r:id="rId9"/>
    <p:sldId id="667" r:id="rId10"/>
    <p:sldId id="668" r:id="rId11"/>
    <p:sldId id="686" r:id="rId12"/>
    <p:sldId id="659" r:id="rId13"/>
    <p:sldId id="684" r:id="rId14"/>
    <p:sldId id="679" r:id="rId15"/>
    <p:sldId id="680" r:id="rId16"/>
    <p:sldId id="681" r:id="rId17"/>
    <p:sldId id="682" r:id="rId18"/>
    <p:sldId id="694" r:id="rId19"/>
    <p:sldId id="687" r:id="rId20"/>
    <p:sldId id="642" r:id="rId21"/>
    <p:sldId id="664" r:id="rId22"/>
    <p:sldId id="663" r:id="rId23"/>
    <p:sldId id="643" r:id="rId24"/>
    <p:sldId id="645" r:id="rId25"/>
    <p:sldId id="685" r:id="rId26"/>
    <p:sldId id="695" r:id="rId27"/>
    <p:sldId id="646" r:id="rId28"/>
    <p:sldId id="688" r:id="rId29"/>
    <p:sldId id="647" r:id="rId30"/>
    <p:sldId id="649" r:id="rId31"/>
    <p:sldId id="660" r:id="rId32"/>
    <p:sldId id="648" r:id="rId33"/>
    <p:sldId id="650" r:id="rId3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816"/>
    <a:srgbClr val="C0C0C0"/>
    <a:srgbClr val="FF9900"/>
    <a:srgbClr val="0000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39" autoAdjust="0"/>
    <p:restoredTop sz="81195" autoAdjust="0"/>
  </p:normalViewPr>
  <p:slideViewPr>
    <p:cSldViewPr snapToGrid="0">
      <p:cViewPr varScale="1">
        <p:scale>
          <a:sx n="108" d="100"/>
          <a:sy n="108" d="100"/>
        </p:scale>
        <p:origin x="12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witter.com/soychotic/status/1520126831478951936?t=ND4EZQLjQe6oQ0XD6BlW1g&amp;s=03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70861-9107-87B1-C0A9-42F18EBB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213360-9CCB-43CE-D08A-58EF52D7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back! ☀️🌕</a:t>
            </a:r>
          </a:p>
          <a:p>
            <a:r>
              <a:rPr lang="en-US" dirty="0"/>
              <a:t>no drill tomorrow</a:t>
            </a:r>
          </a:p>
          <a:p>
            <a:r>
              <a:rPr lang="en-US" dirty="0"/>
              <a:t>Problem Set 9 is due on Monday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42EC4673-5AC4-671B-2D53-221D4C19A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506" y="3684232"/>
            <a:ext cx="5129494" cy="317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46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 from model w/groups </a:t>
            </a:r>
            <a:r>
              <a:rPr lang="en-US" i="1" dirty="0"/>
              <a:t>and</a:t>
            </a:r>
            <a:r>
              <a:rPr lang="en-US" dirty="0"/>
              <a:t> persons as predictors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816168"/>
              </p:ext>
            </p:extLst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-2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-1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39C549-91F5-42AF-A0B4-36B1EED7502C}"/>
              </a:ext>
            </a:extLst>
          </p:cNvPr>
          <p:cNvSpPr txBox="1"/>
          <p:nvPr/>
        </p:nvSpPr>
        <p:spPr>
          <a:xfrm>
            <a:off x="1675963" y="4688957"/>
            <a:ext cx="57920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now residuals are no longer correlated</a:t>
            </a:r>
          </a:p>
          <a:p>
            <a:pPr algn="ctr"/>
            <a:r>
              <a:rPr lang="en-US" sz="2800" dirty="0"/>
              <a:t>within persons;</a:t>
            </a:r>
          </a:p>
          <a:p>
            <a:pPr algn="ctr"/>
            <a:r>
              <a:rPr lang="en-US" sz="2800" dirty="0"/>
              <a:t>and they’re lower!</a:t>
            </a:r>
          </a:p>
        </p:txBody>
      </p:sp>
    </p:spTree>
    <p:extLst>
      <p:ext uri="{BB962C8B-B14F-4D97-AF65-F5344CB8AC3E}">
        <p14:creationId xmlns:p14="http://schemas.microsoft.com/office/powerpoint/2010/main" val="524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B05D-388A-4566-9EDB-424E4186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but: the RM ANOVA is underinformative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21DF-6471-422D-9E12-2C970138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notice the 2 </a:t>
            </a:r>
            <a:r>
              <a:rPr lang="en-US" i="1" dirty="0"/>
              <a:t>df</a:t>
            </a:r>
            <a:r>
              <a:rPr lang="en-US" dirty="0"/>
              <a:t> in the numerator</a:t>
            </a:r>
          </a:p>
          <a:p>
            <a:r>
              <a:rPr lang="en-US" dirty="0"/>
              <a:t>this means that two parameters are being clumped together</a:t>
            </a:r>
          </a:p>
          <a:p>
            <a:r>
              <a:rPr lang="en-US" dirty="0"/>
              <a:t>it’s a better idea to do some </a:t>
            </a:r>
            <a:r>
              <a:rPr lang="en-US" i="1" dirty="0"/>
              <a:t>t</a:t>
            </a:r>
            <a:r>
              <a:rPr lang="en-US" dirty="0"/>
              <a:t>-tests!</a:t>
            </a:r>
          </a:p>
          <a:p>
            <a:r>
              <a:rPr lang="en-US" dirty="0"/>
              <a:t>these will be </a:t>
            </a:r>
            <a:r>
              <a:rPr lang="en-US" i="1" dirty="0"/>
              <a:t>paired-samples</a:t>
            </a:r>
            <a:r>
              <a:rPr lang="en-US" dirty="0"/>
              <a:t> (</a:t>
            </a:r>
            <a:r>
              <a:rPr lang="en-US" i="1" dirty="0"/>
              <a:t>related-samples</a:t>
            </a:r>
            <a:r>
              <a:rPr lang="en-US" dirty="0"/>
              <a:t>) t-tests</a:t>
            </a:r>
          </a:p>
          <a:p>
            <a:r>
              <a:rPr lang="en-US" dirty="0"/>
              <a:t>be thoughtful about FWER/FDR</a:t>
            </a:r>
          </a:p>
        </p:txBody>
      </p:sp>
    </p:spTree>
    <p:extLst>
      <p:ext uri="{BB962C8B-B14F-4D97-AF65-F5344CB8AC3E}">
        <p14:creationId xmlns:p14="http://schemas.microsoft.com/office/powerpoint/2010/main" val="198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than the ANOVA ...</a:t>
            </a:r>
            <a:br>
              <a:rPr lang="en-US" dirty="0"/>
            </a:br>
            <a:r>
              <a:rPr lang="en-US" dirty="0"/>
              <a:t>a series of pairwise comparisons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84077"/>
              </p:ext>
            </p:extLst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76183D0-E3AF-427A-8074-1B00767DC9AD}"/>
              </a:ext>
            </a:extLst>
          </p:cNvPr>
          <p:cNvSpPr/>
          <p:nvPr/>
        </p:nvSpPr>
        <p:spPr>
          <a:xfrm>
            <a:off x="2774373" y="2234045"/>
            <a:ext cx="436418" cy="21509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554772-400E-4945-A719-DA3EEDFA670D}"/>
              </a:ext>
            </a:extLst>
          </p:cNvPr>
          <p:cNvSpPr/>
          <p:nvPr/>
        </p:nvSpPr>
        <p:spPr>
          <a:xfrm>
            <a:off x="2769175" y="2234045"/>
            <a:ext cx="436418" cy="215091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34CDB8-AF76-48FD-B49F-50E78D6A1A34}"/>
              </a:ext>
            </a:extLst>
          </p:cNvPr>
          <p:cNvSpPr/>
          <p:nvPr/>
        </p:nvSpPr>
        <p:spPr>
          <a:xfrm>
            <a:off x="5914165" y="2190750"/>
            <a:ext cx="436418" cy="215091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BC5A6BE-0CA2-4E73-A1B0-FBB4B88BC598}"/>
              </a:ext>
            </a:extLst>
          </p:cNvPr>
          <p:cNvSpPr/>
          <p:nvPr/>
        </p:nvSpPr>
        <p:spPr>
          <a:xfrm>
            <a:off x="4358983" y="2234045"/>
            <a:ext cx="436418" cy="215091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FFDB00-8DE3-4322-A770-78738109215E}"/>
              </a:ext>
            </a:extLst>
          </p:cNvPr>
          <p:cNvSpPr/>
          <p:nvPr/>
        </p:nvSpPr>
        <p:spPr>
          <a:xfrm>
            <a:off x="4346864" y="2234045"/>
            <a:ext cx="436418" cy="21509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A3D46E-594D-4F9D-96CA-8888AA5B85B1}"/>
              </a:ext>
            </a:extLst>
          </p:cNvPr>
          <p:cNvSpPr/>
          <p:nvPr/>
        </p:nvSpPr>
        <p:spPr>
          <a:xfrm>
            <a:off x="5926284" y="2190750"/>
            <a:ext cx="436418" cy="215091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836A-D0C8-479C-990B-37524CB5F21A}"/>
              </a:ext>
            </a:extLst>
          </p:cNvPr>
          <p:cNvSpPr txBox="1"/>
          <p:nvPr/>
        </p:nvSpPr>
        <p:spPr>
          <a:xfrm>
            <a:off x="1045029" y="4833257"/>
            <a:ext cx="6518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could do more-complex contrasts if you’d like (e.g., two conditions vs one)</a:t>
            </a:r>
          </a:p>
        </p:txBody>
      </p:sp>
    </p:spTree>
    <p:extLst>
      <p:ext uri="{BB962C8B-B14F-4D97-AF65-F5344CB8AC3E}">
        <p14:creationId xmlns:p14="http://schemas.microsoft.com/office/powerpoint/2010/main" val="354608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8005C2-D89B-472D-A588-3B5ACF42F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efficient</a:t>
            </a:r>
            <a:br>
              <a:rPr lang="en-US" dirty="0"/>
            </a:br>
            <a:r>
              <a:rPr lang="en-US" dirty="0"/>
              <a:t>parameterization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0DCED1E-2559-431C-9BB0-7266BE7AD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20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0C71-568A-409C-BE85-EEE00B071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i="1" dirty="0"/>
              <a:t>are</a:t>
            </a:r>
            <a:r>
              <a:rPr lang="en-US" dirty="0"/>
              <a:t> parameter estimates?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8ECF-ED45-4BD5-AB0F-763EC9704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a three-condition experiment with the following condition means</a:t>
            </a:r>
          </a:p>
          <a:p>
            <a:pPr marL="0" indent="0" algn="ctr"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= 5, M</a:t>
            </a:r>
            <a:r>
              <a:rPr lang="en-US" baseline="-25000" dirty="0"/>
              <a:t>2</a:t>
            </a:r>
            <a:r>
              <a:rPr lang="en-US" dirty="0"/>
              <a:t> = 9, M</a:t>
            </a:r>
            <a:r>
              <a:rPr lang="en-US" baseline="-25000" dirty="0"/>
              <a:t>3</a:t>
            </a:r>
            <a:r>
              <a:rPr lang="en-US" dirty="0"/>
              <a:t> = 10</a:t>
            </a:r>
          </a:p>
          <a:p>
            <a:r>
              <a:rPr lang="en-US" dirty="0"/>
              <a:t>if we dummy code w/group 1 as the reference</a:t>
            </a:r>
          </a:p>
          <a:p>
            <a:r>
              <a:rPr lang="en-US" dirty="0"/>
              <a:t>the parameter estimates will be</a:t>
            </a:r>
          </a:p>
          <a:p>
            <a:pPr lvl="1"/>
            <a:r>
              <a:rPr lang="en-US" dirty="0"/>
              <a:t>intercept = 5</a:t>
            </a:r>
          </a:p>
          <a:p>
            <a:pPr lvl="1"/>
            <a:r>
              <a:rPr lang="en-US" dirty="0"/>
              <a:t>dummy1 slope = 4</a:t>
            </a:r>
          </a:p>
          <a:p>
            <a:pPr lvl="1"/>
            <a:r>
              <a:rPr lang="en-US" dirty="0"/>
              <a:t>dummy2 slope = 5</a:t>
            </a:r>
          </a:p>
        </p:txBody>
      </p:sp>
    </p:spTree>
    <p:extLst>
      <p:ext uri="{BB962C8B-B14F-4D97-AF65-F5344CB8AC3E}">
        <p14:creationId xmlns:p14="http://schemas.microsoft.com/office/powerpoint/2010/main" val="21264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BC80-CDCE-4EBD-AA95-DEBF55DB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slopes estimate population means &amp; differences among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6D21-288D-4352-A65F-D19459FA2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conditions based on an IV, </a:t>
            </a:r>
            <a:r>
              <a:rPr lang="en-US" b="1" i="1" dirty="0">
                <a:solidFill>
                  <a:srgbClr val="FF0000"/>
                </a:solidFill>
              </a:rPr>
              <a:t>we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care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about these parameter estimates</a:t>
            </a:r>
          </a:p>
          <a:p>
            <a:r>
              <a:rPr lang="en-US" dirty="0"/>
              <a:t>but if we estimate additional parameters when trying to manage nonindependence, we get parameters for each person, too</a:t>
            </a:r>
          </a:p>
          <a:p>
            <a:r>
              <a:rPr lang="en-US" dirty="0"/>
              <a:t>but </a:t>
            </a:r>
            <a:r>
              <a:rPr lang="en-US" b="1" i="1" dirty="0"/>
              <a:t>we </a:t>
            </a:r>
            <a:r>
              <a:rPr lang="en-US" b="1" i="1" dirty="0">
                <a:solidFill>
                  <a:srgbClr val="FF0000"/>
                </a:solidFill>
              </a:rPr>
              <a:t>don’t</a:t>
            </a:r>
            <a:r>
              <a:rPr lang="en-US" b="1" i="1" dirty="0"/>
              <a:t> care </a:t>
            </a:r>
            <a:r>
              <a:rPr lang="en-US" dirty="0"/>
              <a:t>about the these!</a:t>
            </a:r>
          </a:p>
          <a:p>
            <a:r>
              <a:rPr lang="en-US" dirty="0"/>
              <a:t>worse, we’re spending one </a:t>
            </a:r>
            <a:r>
              <a:rPr lang="en-US" i="1" dirty="0"/>
              <a:t>df</a:t>
            </a:r>
            <a:r>
              <a:rPr lang="en-US" dirty="0"/>
              <a:t> for each person-based parameter that we don’t care about</a:t>
            </a:r>
          </a:p>
        </p:txBody>
      </p:sp>
    </p:spTree>
    <p:extLst>
      <p:ext uri="{BB962C8B-B14F-4D97-AF65-F5344CB8AC3E}">
        <p14:creationId xmlns:p14="http://schemas.microsoft.com/office/powerpoint/2010/main" val="80903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172B-CACF-4937-AF50-BDAFEF3A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individual differences efficiently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F614-1777-480C-A12F-7FFA7E4B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we care about individual differences and removing them from </a:t>
            </a:r>
            <a:r>
              <a:rPr lang="en-US" i="1" dirty="0" err="1"/>
              <a:t>MS</a:t>
            </a:r>
            <a:r>
              <a:rPr lang="en-US" baseline="-25000" dirty="0" err="1"/>
              <a:t>residual</a:t>
            </a:r>
            <a:r>
              <a:rPr lang="en-US" dirty="0"/>
              <a:t> (we do) ...</a:t>
            </a:r>
          </a:p>
          <a:p>
            <a:r>
              <a:rPr lang="en-US" dirty="0"/>
              <a:t>... instead of estimating a parameter for each person ...</a:t>
            </a:r>
          </a:p>
          <a:p>
            <a:r>
              <a:rPr lang="en-US" dirty="0"/>
              <a:t>... why not estimate </a:t>
            </a:r>
            <a:r>
              <a:rPr lang="en-US" i="1" dirty="0"/>
              <a:t>one parameter to estimate how much everyone differs</a:t>
            </a:r>
            <a:r>
              <a:rPr lang="en-US" dirty="0"/>
              <a:t>?</a:t>
            </a:r>
          </a:p>
          <a:p>
            <a:r>
              <a:rPr lang="en-US" dirty="0"/>
              <a:t>this is where variance is useful!</a:t>
            </a:r>
          </a:p>
        </p:txBody>
      </p:sp>
    </p:spTree>
    <p:extLst>
      <p:ext uri="{BB962C8B-B14F-4D97-AF65-F5344CB8AC3E}">
        <p14:creationId xmlns:p14="http://schemas.microsoft.com/office/powerpoint/2010/main" val="37045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FA53-8AE4-460A-A442-88EDAC24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variance to estimate</a:t>
            </a:r>
            <a:br>
              <a:rPr lang="en-US" dirty="0"/>
            </a:br>
            <a:r>
              <a:rPr lang="en-US" dirty="0"/>
              <a:t>individual differences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BC5354-3EE3-4F87-82AF-8D42700E54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7335" y="1825625"/>
                <a:ext cx="8798442" cy="460175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instead of modeling like this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erson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person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person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can model like this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𝑎𝑟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persons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sz="2800" dirty="0"/>
                  <a:t>this will involve estimating a variance between persons, usually called “random intercepts”</a:t>
                </a:r>
              </a:p>
              <a:p>
                <a:r>
                  <a:rPr lang="en-US" dirty="0"/>
                  <a:t>the </a:t>
                </a:r>
                <a:r>
                  <a:rPr lang="en-US" dirty="0" err="1">
                    <a:latin typeface="Lucida Console" panose="020B0609040504020204" pitchFamily="49" charset="0"/>
                  </a:rPr>
                  <a:t>lmer</a:t>
                </a:r>
                <a:r>
                  <a:rPr lang="en-US" dirty="0"/>
                  <a:t> function in the </a:t>
                </a:r>
                <a:r>
                  <a:rPr lang="en-US" dirty="0">
                    <a:latin typeface="Lucida Console" panose="020B0609040504020204" pitchFamily="49" charset="0"/>
                  </a:rPr>
                  <a:t>lme4</a:t>
                </a:r>
                <a:r>
                  <a:rPr lang="en-US" dirty="0"/>
                  <a:t> package in R makes this easy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BC5354-3EE3-4F87-82AF-8D42700E54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335" y="1825625"/>
                <a:ext cx="8798442" cy="4601756"/>
              </a:xfrm>
              <a:blipFill>
                <a:blip r:embed="rId2"/>
                <a:stretch>
                  <a:fillRect l="-1040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89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89BA8-E31D-D209-B3D6-48C296F2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mixed models (LMMs)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2A4C6-19D7-B868-BE01-2245E3AA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benefit of modeling RM data w/LMMs is that everything we’ve learned (dummy variables, interactions, mean-centering, etc.) can be used</a:t>
            </a:r>
          </a:p>
          <a:p>
            <a:r>
              <a:rPr lang="en-US" dirty="0"/>
              <a:t>this kind of modeling has become normative in areas of psychology and other fields where nonindependence is common</a:t>
            </a:r>
          </a:p>
          <a:p>
            <a:r>
              <a:rPr lang="en-US" dirty="0"/>
              <a:t>in a one-factor RM design with no missing data, the RM ANOVA and its analogous LMM produce identical results</a:t>
            </a:r>
          </a:p>
          <a:p>
            <a:r>
              <a:rPr lang="en-US" dirty="0"/>
              <a:t>results no longer converge if the design is more complex or if there are missing data</a:t>
            </a:r>
          </a:p>
        </p:txBody>
      </p:sp>
    </p:spTree>
    <p:extLst>
      <p:ext uri="{BB962C8B-B14F-4D97-AF65-F5344CB8AC3E}">
        <p14:creationId xmlns:p14="http://schemas.microsoft.com/office/powerpoint/2010/main" val="184196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928D5A-FE21-2463-8534-2CA7A231F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factorial repeated-measures designs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FDC1A7-674A-6D81-EFAD-677B5B0EB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2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CD75-C221-4E9A-AC41-013C7BCFE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analysis of RM designs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9D7D0-DDB6-45F9-96C7-C32F3C359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909796"/>
          </a:xfrm>
        </p:spPr>
        <p:txBody>
          <a:bodyPr>
            <a:normAutofit/>
          </a:bodyPr>
          <a:lstStyle/>
          <a:p>
            <a:r>
              <a:rPr lang="en-US" dirty="0"/>
              <a:t>April 10, 2024</a:t>
            </a:r>
          </a:p>
        </p:txBody>
      </p:sp>
    </p:spTree>
    <p:extLst>
      <p:ext uri="{BB962C8B-B14F-4D97-AF65-F5344CB8AC3E}">
        <p14:creationId xmlns:p14="http://schemas.microsoft.com/office/powerpoint/2010/main" val="3317248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AD3E-7419-4135-A3B3-A465E24F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&amp;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B5FB0E-D4F0-4A3C-AC79-6EAC1E2255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7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b</a:t>
                      </a:r>
                    </a:p>
                    <a:p>
                      <a:pPr algn="ctr"/>
                      <a:r>
                        <a:rPr lang="en-US" dirty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AD3E-7419-4135-A3B3-A465E24F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&amp;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B5FB0E-D4F0-4A3C-AC79-6EAC1E2255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7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b</a:t>
                      </a:r>
                    </a:p>
                    <a:p>
                      <a:pPr algn="ctr"/>
                      <a:r>
                        <a:rPr lang="en-US" dirty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  <a:p>
                      <a:pPr algn="ctr"/>
                      <a:r>
                        <a:rPr lang="en-US" dirty="0"/>
                        <a:t>8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9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11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19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20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650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AD3E-7419-4135-A3B3-A465E24F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&amp;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B5FB0E-D4F0-4A3C-AC79-6EAC1E2255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7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b</a:t>
                      </a:r>
                    </a:p>
                    <a:p>
                      <a:pPr algn="ctr"/>
                      <a:r>
                        <a:rPr lang="en-US" dirty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  <a:p>
                      <a:pPr algn="ctr"/>
                      <a:r>
                        <a:rPr lang="en-US" dirty="0"/>
                        <a:t>8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9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11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19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20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175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A358-4773-45C2-9EC3-2D168B99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 (i.e., contrasts)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12CD-9598-4DD7-BCB4-8BCF3F36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is there an effect of study time?</a:t>
            </a:r>
          </a:p>
          <a:p>
            <a:r>
              <a:rPr lang="en-US" dirty="0"/>
              <a:t>is there an effect of word type?</a:t>
            </a:r>
          </a:p>
          <a:p>
            <a:r>
              <a:rPr lang="en-US" dirty="0"/>
              <a:t>does the effect of time interact with word type?</a:t>
            </a:r>
          </a:p>
        </p:txBody>
      </p:sp>
    </p:spTree>
    <p:extLst>
      <p:ext uri="{BB962C8B-B14F-4D97-AF65-F5344CB8AC3E}">
        <p14:creationId xmlns:p14="http://schemas.microsoft.com/office/powerpoint/2010/main" val="30483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analyze:</a:t>
            </a:r>
            <a:br>
              <a:rPr lang="en-US" dirty="0"/>
            </a:br>
            <a:r>
              <a:rPr lang="en-US" dirty="0"/>
              <a:t>contrasts via single-sample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12.67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9.33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16.67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12.33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15.33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abstract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concrete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subtract the former from the 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single-sample t-test on the resulting values</a:t>
            </a:r>
          </a:p>
        </p:txBody>
      </p:sp>
    </p:spTree>
    <p:extLst>
      <p:ext uri="{BB962C8B-B14F-4D97-AF65-F5344CB8AC3E}">
        <p14:creationId xmlns:p14="http://schemas.microsoft.com/office/powerpoint/2010/main" val="17592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analyze:</a:t>
            </a:r>
            <a:br>
              <a:rPr lang="en-US" dirty="0"/>
            </a:br>
            <a:r>
              <a:rPr lang="en-US" dirty="0"/>
              <a:t>contrasts via single-sample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12.33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15.33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abstract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concrete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subtract the former from the 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single-sample t-test on the resulting values</a:t>
            </a:r>
          </a:p>
        </p:txBody>
      </p:sp>
    </p:spTree>
    <p:extLst>
      <p:ext uri="{BB962C8B-B14F-4D97-AF65-F5344CB8AC3E}">
        <p14:creationId xmlns:p14="http://schemas.microsoft.com/office/powerpoint/2010/main" val="264540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analyze:</a:t>
            </a:r>
            <a:br>
              <a:rPr lang="en-US" dirty="0"/>
            </a:br>
            <a:r>
              <a:rPr lang="en-US" dirty="0"/>
              <a:t>contrasts via single-sample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12.67</a:t>
                      </a:r>
                    </a:p>
                    <a:p>
                      <a:pPr algn="ctr"/>
                      <a:r>
                        <a:rPr lang="en-US" sz="1600" dirty="0"/>
                        <a:t>9.33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16.67</a:t>
                      </a:r>
                    </a:p>
                    <a:p>
                      <a:pPr algn="ctr"/>
                      <a:r>
                        <a:rPr lang="en-US" sz="1600" dirty="0"/>
                        <a:t>14.33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14.67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14.33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15.33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abstract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concrete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subtract the former from the 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single-sample t-test on the resulting values</a:t>
            </a:r>
          </a:p>
        </p:txBody>
      </p:sp>
    </p:spTree>
    <p:extLst>
      <p:ext uri="{BB962C8B-B14F-4D97-AF65-F5344CB8AC3E}">
        <p14:creationId xmlns:p14="http://schemas.microsoft.com/office/powerpoint/2010/main" val="57099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analyze:</a:t>
            </a:r>
            <a:br>
              <a:rPr lang="en-US" dirty="0"/>
            </a:br>
            <a:r>
              <a:rPr lang="en-US" dirty="0"/>
              <a:t>contrasts via single-sample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  <a:p>
                      <a:pPr algn="ctr"/>
                      <a:r>
                        <a:rPr lang="en-US" sz="1600" dirty="0"/>
                        <a:t>3</a:t>
                      </a:r>
                    </a:p>
                    <a:p>
                      <a:pPr algn="ctr"/>
                      <a:r>
                        <a:rPr lang="en-US" sz="1600" dirty="0"/>
                        <a:t>0.33</a:t>
                      </a:r>
                    </a:p>
                    <a:p>
                      <a:pPr algn="ctr"/>
                      <a:r>
                        <a:rPr lang="en-US" sz="1600" dirty="0"/>
                        <a:t>1.33</a:t>
                      </a:r>
                    </a:p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abstract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concrete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subtract the former from the 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single-sample t-test on the resulting values</a:t>
            </a:r>
          </a:p>
        </p:txBody>
      </p:sp>
    </p:spTree>
    <p:extLst>
      <p:ext uri="{BB962C8B-B14F-4D97-AF65-F5344CB8AC3E}">
        <p14:creationId xmlns:p14="http://schemas.microsoft.com/office/powerpoint/2010/main" val="1727129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could do a subset of simple-effects 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within each study time condition, compare abstract vs concrete</a:t>
            </a:r>
          </a:p>
        </p:txBody>
      </p:sp>
    </p:spTree>
    <p:extLst>
      <p:ext uri="{BB962C8B-B14F-4D97-AF65-F5344CB8AC3E}">
        <p14:creationId xmlns:p14="http://schemas.microsoft.com/office/powerpoint/2010/main" val="1930473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5C1F-DBF3-4C53-9426-A7568C9C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options: </a:t>
            </a:r>
            <a:r>
              <a:rPr lang="en-US" dirty="0" err="1"/>
              <a:t>ezANOVA</a:t>
            </a:r>
            <a:r>
              <a:rPr lang="en-US" dirty="0"/>
              <a:t> &amp; all the t-tests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F0149-EEA1-48D8-ABFA-4D213636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ezANOVA</a:t>
            </a:r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/>
              <a:t>pros: easy to set up; conventional</a:t>
            </a:r>
          </a:p>
          <a:p>
            <a:r>
              <a:rPr lang="en-US" dirty="0"/>
              <a:t>cons: the omnibus ANOVA is underinformative; focused contrasts difficult (at best) to execute, including “conventional” post-tests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all</a:t>
            </a:r>
            <a:r>
              <a:rPr lang="en-US" dirty="0"/>
              <a:t> pairwise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  <a:p>
            <a:r>
              <a:rPr lang="en-US" dirty="0"/>
              <a:t>pros: easy to set up, informative</a:t>
            </a:r>
          </a:p>
          <a:p>
            <a:r>
              <a:rPr lang="en-US" dirty="0"/>
              <a:t>cons: scattershot; low power if you care about FWER; may not include all contrasts of interest; no slopes; no SEs;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3B54-F058-4FEE-B54F-E0EBBEAB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hypothetical RM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8F47-D42D-4A88-AEE8-AD99883F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study where individuals are asked prepare for a quiz using three different strategies: read and reread a passage; answer prepared comprehension questions; create and answer their own comprehension questions</a:t>
            </a:r>
          </a:p>
          <a:p>
            <a:r>
              <a:rPr lang="en-US" dirty="0"/>
              <a:t>each person does this once for each strategy (it’s a repeated-measures design)</a:t>
            </a:r>
          </a:p>
          <a:p>
            <a:r>
              <a:rPr lang="en-US" dirty="0"/>
              <a:t>we counterbalance the order of the strategies</a:t>
            </a:r>
          </a:p>
          <a:p>
            <a:r>
              <a:rPr lang="en-US" dirty="0"/>
              <a:t>the outcome is the quiz score (# correct)</a:t>
            </a:r>
          </a:p>
        </p:txBody>
      </p:sp>
    </p:spTree>
    <p:extLst>
      <p:ext uri="{BB962C8B-B14F-4D97-AF65-F5344CB8AC3E}">
        <p14:creationId xmlns:p14="http://schemas.microsoft.com/office/powerpoint/2010/main" val="22169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7D48-3F9E-4C34-8337-84D6A4FE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ez</a:t>
            </a:r>
            <a:r>
              <a:rPr lang="en-US" dirty="0"/>
              <a:t>)ANOVA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C40A-D9CE-477C-BDA4-4374D768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68" y="1825625"/>
            <a:ext cx="87080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              Effect </a:t>
            </a:r>
            <a:r>
              <a:rPr lang="en-US" sz="1500" dirty="0" err="1">
                <a:latin typeface="Lucida Console" panose="020B0609040504020204" pitchFamily="49" charset="0"/>
              </a:rPr>
              <a:t>DFn</a:t>
            </a:r>
            <a:r>
              <a:rPr lang="en-US" sz="1500" dirty="0">
                <a:latin typeface="Lucida Console" panose="020B0609040504020204" pitchFamily="49" charset="0"/>
              </a:rPr>
              <a:t> </a:t>
            </a:r>
            <a:r>
              <a:rPr lang="en-US" sz="1500" dirty="0" err="1">
                <a:latin typeface="Lucida Console" panose="020B0609040504020204" pitchFamily="49" charset="0"/>
              </a:rPr>
              <a:t>DFd</a:t>
            </a:r>
            <a:r>
              <a:rPr lang="en-US" sz="1500" dirty="0">
                <a:latin typeface="Lucida Console" panose="020B0609040504020204" pitchFamily="49" charset="0"/>
              </a:rPr>
              <a:t>         </a:t>
            </a:r>
            <a:r>
              <a:rPr lang="en-US" sz="1500" dirty="0" err="1">
                <a:latin typeface="Lucida Console" panose="020B0609040504020204" pitchFamily="49" charset="0"/>
              </a:rPr>
              <a:t>SSn</a:t>
            </a:r>
            <a:r>
              <a:rPr lang="en-US" sz="1500" dirty="0">
                <a:latin typeface="Lucida Console" panose="020B0609040504020204" pitchFamily="49" charset="0"/>
              </a:rPr>
              <a:t>   </a:t>
            </a:r>
            <a:r>
              <a:rPr lang="en-US" sz="1500" dirty="0" err="1">
                <a:latin typeface="Lucida Console" panose="020B0609040504020204" pitchFamily="49" charset="0"/>
              </a:rPr>
              <a:t>SSd</a:t>
            </a:r>
            <a:r>
              <a:rPr lang="en-US" sz="1500" dirty="0">
                <a:latin typeface="Lucida Console" panose="020B0609040504020204" pitchFamily="49" charset="0"/>
              </a:rPr>
              <a:t>          F            p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1        (Intercept)   1   4 6020.833333 131.0 183.842239 0.0001712670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2          </a:t>
            </a:r>
            <a:r>
              <a:rPr lang="en-US" sz="1500" dirty="0" err="1">
                <a:latin typeface="Lucida Console" panose="020B0609040504020204" pitchFamily="49" charset="0"/>
              </a:rPr>
              <a:t>studytime</a:t>
            </a:r>
            <a:r>
              <a:rPr lang="en-US" sz="1500" dirty="0">
                <a:latin typeface="Lucida Console" panose="020B0609040504020204" pitchFamily="49" charset="0"/>
              </a:rPr>
              <a:t>   2   8   65.866667   8.8  29.939394 0.0001929406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3           </a:t>
            </a:r>
            <a:r>
              <a:rPr lang="en-US" sz="1500" dirty="0" err="1">
                <a:latin typeface="Lucida Console" panose="020B0609040504020204" pitchFamily="49" charset="0"/>
              </a:rPr>
              <a:t>wordtype</a:t>
            </a:r>
            <a:r>
              <a:rPr lang="en-US" sz="1500" dirty="0">
                <a:latin typeface="Lucida Console" panose="020B0609040504020204" pitchFamily="49" charset="0"/>
              </a:rPr>
              <a:t>   1   4   17.633333   6.2  11.376344 0.0279689588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4 </a:t>
            </a:r>
            <a:r>
              <a:rPr lang="en-US" sz="1500" dirty="0" err="1">
                <a:latin typeface="Lucida Console" panose="020B0609040504020204" pitchFamily="49" charset="0"/>
              </a:rPr>
              <a:t>studytime:wordtype</a:t>
            </a:r>
            <a:r>
              <a:rPr lang="en-US" sz="1500" dirty="0">
                <a:latin typeface="Lucida Console" panose="020B0609040504020204" pitchFamily="49" charset="0"/>
              </a:rPr>
              <a:t>   2   8    1.866667   0.8   9.333333 0.0081000000</a:t>
            </a:r>
          </a:p>
        </p:txBody>
      </p:sp>
    </p:spTree>
    <p:extLst>
      <p:ext uri="{BB962C8B-B14F-4D97-AF65-F5344CB8AC3E}">
        <p14:creationId xmlns:p14="http://schemas.microsoft.com/office/powerpoint/2010/main" val="49246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1F58-409E-4D54-B57B-414D2586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pairwise t-tests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A79F-E386-467E-B817-0B70748A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92" y="1825625"/>
            <a:ext cx="86339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abstract1 abstract2 abstract3 concrete1 concrete2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abstract2 0.1287    -         -     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abstract3 0.0152    0.1389    -     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concrete1 0.2933    1.0000    0.9180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concrete2 0.0426    0.7741    1.0000    1.0000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concrete3 0.0067    0.0717    0.5116    0.0811    0.1658   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P value adjustment method: </a:t>
            </a:r>
            <a:r>
              <a:rPr lang="en-US" sz="1800" dirty="0" err="1">
                <a:latin typeface="Lucida Console" panose="020B0609040504020204" pitchFamily="49" charset="0"/>
              </a:rPr>
              <a:t>bonferroni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694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97E7-E235-42A4-B6E4-F0161FB6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option: linear mixed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77E44-F22B-4422-A8B6-16E1106D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easy to do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00" dirty="0" err="1">
                <a:latin typeface="Lucida Console" panose="020B0609040504020204" pitchFamily="49" charset="0"/>
              </a:rPr>
              <a:t>lmer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dv ~ </a:t>
            </a:r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studytime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wordtype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+ 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(1|Subject)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twofactorRM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does this mean?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red part </a:t>
            </a:r>
            <a:r>
              <a:rPr lang="en-US" dirty="0"/>
              <a:t>is the usual model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blue part </a:t>
            </a:r>
            <a:r>
              <a:rPr lang="en-US" dirty="0"/>
              <a:t>is the new thing</a:t>
            </a:r>
          </a:p>
          <a:p>
            <a:r>
              <a:rPr lang="en-US" dirty="0"/>
              <a:t>it indicates that we believe that each subject’s intercept (i.e., mean) is randomly selected from some population of subject means, and we’d like to know the variance of it</a:t>
            </a:r>
          </a:p>
        </p:txBody>
      </p:sp>
    </p:spTree>
    <p:extLst>
      <p:ext uri="{BB962C8B-B14F-4D97-AF65-F5344CB8AC3E}">
        <p14:creationId xmlns:p14="http://schemas.microsoft.com/office/powerpoint/2010/main" val="25188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C3B6-B4B8-4BA5-8129-4398EE72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LMM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04326-8C49-479D-80D9-C82213C9F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ANOVA 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       </a:t>
            </a:r>
            <a:r>
              <a:rPr lang="en-US" sz="2000" dirty="0" err="1">
                <a:latin typeface="Lucida Console" panose="020B0609040504020204" pitchFamily="49" charset="0"/>
              </a:rPr>
              <a:t>npar</a:t>
            </a:r>
            <a:r>
              <a:rPr lang="en-US" sz="2000" dirty="0">
                <a:latin typeface="Lucida Console" panose="020B0609040504020204" pitchFamily="49" charset="0"/>
              </a:rPr>
              <a:t> Sum Sq Mean Sq F value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studytime</a:t>
            </a:r>
            <a:r>
              <a:rPr lang="en-US" sz="2000" dirty="0">
                <a:latin typeface="Lucida Console" panose="020B0609040504020204" pitchFamily="49" charset="0"/>
              </a:rPr>
              <a:t>             2 65.867  32.933 41.6878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wordtype</a:t>
            </a:r>
            <a:r>
              <a:rPr lang="en-US" sz="2000" dirty="0">
                <a:latin typeface="Lucida Console" panose="020B0609040504020204" pitchFamily="49" charset="0"/>
              </a:rPr>
              <a:t>              1 17.633  17.633 22.3207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studytime:wordtype</a:t>
            </a:r>
            <a:r>
              <a:rPr lang="en-US" sz="2000" dirty="0">
                <a:latin typeface="Lucida Console" panose="020B0609040504020204" pitchFamily="49" charset="0"/>
              </a:rPr>
              <a:t>    2  1.867   0.933  1.1814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dirty="0"/>
              <a:t>note: </a:t>
            </a:r>
            <a:r>
              <a:rPr lang="en-US" i="1" dirty="0"/>
              <a:t>F</a:t>
            </a:r>
            <a:r>
              <a:rPr lang="en-US" dirty="0"/>
              <a:t>-values do not match </a:t>
            </a:r>
            <a:r>
              <a:rPr lang="en-US" dirty="0" err="1"/>
              <a:t>ezANOVA</a:t>
            </a:r>
            <a:endParaRPr lang="en-US" dirty="0"/>
          </a:p>
          <a:p>
            <a:r>
              <a:rPr lang="en-US" dirty="0"/>
              <a:t>why? it’s complicated (different assumptions about what constitutes error/noise, </a:t>
            </a:r>
            <a:r>
              <a:rPr lang="en-US" i="1" dirty="0"/>
              <a:t>df</a:t>
            </a:r>
            <a:r>
              <a:rPr lang="en-US" dirty="0"/>
              <a:t> calculation gets ugly)</a:t>
            </a:r>
          </a:p>
        </p:txBody>
      </p:sp>
    </p:spTree>
    <p:extLst>
      <p:ext uri="{BB962C8B-B14F-4D97-AF65-F5344CB8AC3E}">
        <p14:creationId xmlns:p14="http://schemas.microsoft.com/office/powerpoint/2010/main" val="110014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results </a:t>
            </a:r>
            <a:br>
              <a:rPr lang="en-US" dirty="0"/>
            </a:br>
            <a:r>
              <a:rPr lang="en-US" dirty="0"/>
              <a:t>(matched colors indicate subjects)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08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residuals from model w/groups</a:t>
            </a:r>
            <a:br>
              <a:rPr lang="en-US" dirty="0"/>
            </a:br>
            <a:r>
              <a:rPr lang="en-US" dirty="0"/>
              <a:t>(the usual analysis)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925689"/>
              </p:ext>
            </p:extLst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-4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39C549-91F5-42AF-A0B4-36B1EED7502C}"/>
              </a:ext>
            </a:extLst>
          </p:cNvPr>
          <p:cNvSpPr txBox="1"/>
          <p:nvPr/>
        </p:nvSpPr>
        <p:spPr>
          <a:xfrm>
            <a:off x="2660559" y="4688957"/>
            <a:ext cx="38229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residuals are correlated</a:t>
            </a:r>
          </a:p>
          <a:p>
            <a:pPr algn="ctr"/>
            <a:r>
              <a:rPr lang="en-US" sz="2800" dirty="0"/>
              <a:t>within persons; not good</a:t>
            </a:r>
          </a:p>
        </p:txBody>
      </p:sp>
    </p:spTree>
    <p:extLst>
      <p:ext uri="{BB962C8B-B14F-4D97-AF65-F5344CB8AC3E}">
        <p14:creationId xmlns:p14="http://schemas.microsoft.com/office/powerpoint/2010/main" val="257829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results</a:t>
            </a:r>
            <a:br>
              <a:rPr lang="en-US" dirty="0"/>
            </a:br>
            <a:r>
              <a:rPr lang="en-US" dirty="0"/>
              <a:t>(with marginal means)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246144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 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1661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BBAF16-5387-4210-B8D2-7DB7D5D0EB87}"/>
              </a:ext>
            </a:extLst>
          </p:cNvPr>
          <p:cNvSpPr txBox="1"/>
          <p:nvPr/>
        </p:nvSpPr>
        <p:spPr>
          <a:xfrm>
            <a:off x="754673" y="5162107"/>
            <a:ext cx="763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costs 2 parameters to model between-condition differences</a:t>
            </a:r>
          </a:p>
        </p:txBody>
      </p:sp>
    </p:spTree>
    <p:extLst>
      <p:ext uri="{BB962C8B-B14F-4D97-AF65-F5344CB8AC3E}">
        <p14:creationId xmlns:p14="http://schemas.microsoft.com/office/powerpoint/2010/main" val="265347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70E0-6B0E-4C1A-81E6-E9D4782B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results</a:t>
            </a:r>
            <a:br>
              <a:rPr lang="en-US" dirty="0"/>
            </a:br>
            <a:r>
              <a:rPr lang="en-US" dirty="0"/>
              <a:t>(with marginal means)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1F49B5-A5BF-448F-B96C-8F4DFF165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17496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01998058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2433557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336686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35191199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45483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1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0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6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0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6A4816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 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166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AD609D-487D-4ECC-8423-C2D8BB51748C}"/>
              </a:ext>
            </a:extLst>
          </p:cNvPr>
          <p:cNvSpPr txBox="1"/>
          <p:nvPr/>
        </p:nvSpPr>
        <p:spPr>
          <a:xfrm>
            <a:off x="913915" y="5162107"/>
            <a:ext cx="731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costs 5 parameters to model between-person differences</a:t>
            </a:r>
          </a:p>
        </p:txBody>
      </p:sp>
    </p:spTree>
    <p:extLst>
      <p:ext uri="{BB962C8B-B14F-4D97-AF65-F5344CB8AC3E}">
        <p14:creationId xmlns:p14="http://schemas.microsoft.com/office/powerpoint/2010/main" val="16287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65BE-0C63-4FAA-8AF0-E24CB3E9C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individual differences</a:t>
            </a:r>
            <a:br>
              <a:rPr lang="en-US" dirty="0"/>
            </a:br>
            <a:r>
              <a:rPr lang="en-US" dirty="0"/>
              <a:t>with person means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AA787-08B6-462C-9B8B-32A2C70577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new Model 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𝑔𝑟𝑜𝑢𝑝𝑠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𝒑𝒆𝒓𝒔𝒐𝒏𝒔</m:t>
                      </m:r>
                    </m:oMath>
                  </m:oMathPara>
                </a14:m>
                <a:endParaRPr lang="en-US" b="1" i="1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chemeClr val="accent1"/>
                    </a:solidFill>
                  </a:rPr>
                  <a:t>this</a:t>
                </a:r>
                <a:r>
                  <a:rPr lang="en-US" dirty="0"/>
                  <a:t> will cost us </a:t>
                </a:r>
                <a:r>
                  <a:rPr lang="en-US" i="1" dirty="0"/>
                  <a:t>n</a:t>
                </a:r>
                <a:r>
                  <a:rPr lang="en-US" dirty="0"/>
                  <a:t> – 1 parameters</a:t>
                </a:r>
              </a:p>
              <a:p>
                <a:r>
                  <a:rPr lang="en-US" dirty="0"/>
                  <a:t>but it will gain us power</a:t>
                </a:r>
              </a:p>
              <a:p>
                <a:r>
                  <a:rPr lang="en-US" dirty="0"/>
                  <a:t>and residuals will no longer be correlated within person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AA787-08B6-462C-9B8B-32A2C70577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05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E913-01DC-4BC8-8E78-1DF3D36F6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B8432D-5B0F-45B3-95E7-2C5CE29E0F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/>
                  <a:t>modeling nonindependence</a:t>
                </a:r>
              </a:p>
              <a:p>
                <a:r>
                  <a:rPr lang="en-US" dirty="0"/>
                  <a:t>Model 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𝑔𝑟𝑜𝑢𝑝𝑠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𝑝𝑒𝑟𝑠𝑜𝑛𝑠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Model 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𝑔𝑟𝑜𝑢𝑝𝑠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𝑝𝑒𝑟𝑠𝑜𝑛𝑠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b="1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, 10) = 19.09, </a:t>
                </a:r>
                <a:r>
                  <a:rPr lang="en-US" i="1" dirty="0"/>
                  <a:t>p</a:t>
                </a:r>
                <a:r>
                  <a:rPr lang="en-US" dirty="0"/>
                  <a:t> = .00038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B8432D-5B0F-45B3-95E7-2C5CE29E0F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55CA7-A4FC-43EF-B633-A3B0A6426348}"/>
              </a:ext>
            </a:extLst>
          </p:cNvPr>
          <p:cNvSpPr/>
          <p:nvPr/>
        </p:nvSpPr>
        <p:spPr>
          <a:xfrm>
            <a:off x="547577" y="1575724"/>
            <a:ext cx="6406116" cy="2409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B16F1-2E56-44C7-A1B2-5711D07F4E80}"/>
              </a:ext>
            </a:extLst>
          </p:cNvPr>
          <p:cNvSpPr txBox="1"/>
          <p:nvPr/>
        </p:nvSpPr>
        <p:spPr>
          <a:xfrm>
            <a:off x="7034895" y="2482312"/>
            <a:ext cx="1887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this is a repeated-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measures ANOVA</a:t>
            </a:r>
          </a:p>
        </p:txBody>
      </p:sp>
    </p:spTree>
    <p:extLst>
      <p:ext uri="{BB962C8B-B14F-4D97-AF65-F5344CB8AC3E}">
        <p14:creationId xmlns:p14="http://schemas.microsoft.com/office/powerpoint/2010/main" val="19763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6833</TotalTime>
  <Words>1932</Words>
  <Application>Microsoft Office PowerPoint</Application>
  <PresentationFormat>On-screen Show (4:3)</PresentationFormat>
  <Paragraphs>810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Lucida Console</vt:lpstr>
      <vt:lpstr>Wingdings</vt:lpstr>
      <vt:lpstr>Office Theme</vt:lpstr>
      <vt:lpstr>announcements</vt:lpstr>
      <vt:lpstr>analysis of RM designs </vt:lpstr>
      <vt:lpstr>a hypothetical RM study</vt:lpstr>
      <vt:lpstr>hypothetical results  (matched colors indicate subjects)</vt:lpstr>
      <vt:lpstr>residuals from model w/groups (the usual analysis)</vt:lpstr>
      <vt:lpstr>hypothetical results (with marginal means) </vt:lpstr>
      <vt:lpstr>hypothetical results (with marginal means) </vt:lpstr>
      <vt:lpstr>modeling individual differences with person means</vt:lpstr>
      <vt:lpstr>the model comparison</vt:lpstr>
      <vt:lpstr>residuals from model w/groups and persons as predictors</vt:lpstr>
      <vt:lpstr>but: the RM ANOVA is underinformative</vt:lpstr>
      <vt:lpstr>better than the ANOVA ... a series of pairwise comparisons</vt:lpstr>
      <vt:lpstr>more efficient parameterization</vt:lpstr>
      <vt:lpstr>what are parameter estimates?</vt:lpstr>
      <vt:lpstr>slopes estimate population means &amp; differences among them</vt:lpstr>
      <vt:lpstr>modeling individual differences efficiently</vt:lpstr>
      <vt:lpstr>using variance to estimate individual differences</vt:lpstr>
      <vt:lpstr>linear mixed models (LMMs)</vt:lpstr>
      <vt:lpstr>factorial repeated-measures designs</vt:lpstr>
      <vt:lpstr>design &amp; data</vt:lpstr>
      <vt:lpstr>design &amp; data</vt:lpstr>
      <vt:lpstr>design &amp; data</vt:lpstr>
      <vt:lpstr>research questions (i.e., contrasts)</vt:lpstr>
      <vt:lpstr>one way to analyze: contrasts via single-sample t-tests</vt:lpstr>
      <vt:lpstr>one way to analyze: contrasts via single-sample t-tests</vt:lpstr>
      <vt:lpstr>one way to analyze: contrasts via single-sample t-tests</vt:lpstr>
      <vt:lpstr>one way to analyze: contrasts via single-sample t-tests</vt:lpstr>
      <vt:lpstr>we could do a subset of simple-effects tests</vt:lpstr>
      <vt:lpstr>other options: ezANOVA &amp; all the t-tests</vt:lpstr>
      <vt:lpstr>(ez)ANOVA</vt:lpstr>
      <vt:lpstr>all pairwise t-tests</vt:lpstr>
      <vt:lpstr>best option: linear mixed models</vt:lpstr>
      <vt:lpstr>LMM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510</cp:revision>
  <cp:lastPrinted>2022-04-25T18:22:26Z</cp:lastPrinted>
  <dcterms:created xsi:type="dcterms:W3CDTF">2020-09-14T17:59:42Z</dcterms:created>
  <dcterms:modified xsi:type="dcterms:W3CDTF">2024-04-10T17:49:44Z</dcterms:modified>
</cp:coreProperties>
</file>