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693" r:id="rId3"/>
    <p:sldId id="630" r:id="rId4"/>
    <p:sldId id="663" r:id="rId5"/>
    <p:sldId id="643" r:id="rId6"/>
    <p:sldId id="646" r:id="rId7"/>
    <p:sldId id="688" r:id="rId8"/>
    <p:sldId id="647" r:id="rId9"/>
    <p:sldId id="649" r:id="rId10"/>
    <p:sldId id="660" r:id="rId11"/>
    <p:sldId id="648" r:id="rId12"/>
    <p:sldId id="650" r:id="rId13"/>
    <p:sldId id="696" r:id="rId14"/>
    <p:sldId id="697" r:id="rId15"/>
    <p:sldId id="698" r:id="rId16"/>
    <p:sldId id="701" r:id="rId17"/>
    <p:sldId id="699" r:id="rId18"/>
    <p:sldId id="700" r:id="rId19"/>
    <p:sldId id="703" r:id="rId20"/>
    <p:sldId id="702" r:id="rId21"/>
    <p:sldId id="313" r:id="rId22"/>
    <p:sldId id="322" r:id="rId23"/>
    <p:sldId id="326" r:id="rId24"/>
    <p:sldId id="327" r:id="rId25"/>
    <p:sldId id="331" r:id="rId26"/>
    <p:sldId id="332" r:id="rId27"/>
    <p:sldId id="336" r:id="rId28"/>
    <p:sldId id="340" r:id="rId2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816"/>
    <a:srgbClr val="C0C0C0"/>
    <a:srgbClr val="FF9900"/>
    <a:srgbClr val="0000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39" autoAdjust="0"/>
    <p:restoredTop sz="81195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6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1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82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2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12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0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34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5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4951-B977-458E-A724-17B45613EB17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70861-9107-87B1-C0A9-42F18EBB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213360-9CCB-43CE-D08A-58EF52D7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happy Monday!</a:t>
            </a:r>
          </a:p>
          <a:p>
            <a:r>
              <a:rPr lang="en-US" dirty="0"/>
              <a:t>no drill this week</a:t>
            </a:r>
          </a:p>
          <a:p>
            <a:r>
              <a:rPr lang="en-US" dirty="0"/>
              <a:t>Problem Set 9 is due now</a:t>
            </a:r>
          </a:p>
          <a:p>
            <a:r>
              <a:rPr lang="en-US" dirty="0"/>
              <a:t>grading is a dream/nightmare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46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97E7-E235-42A4-B6E4-F0161FB6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option: linear mixed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77E44-F22B-4422-A8B6-16E1106D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easy to do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00" dirty="0" err="1">
                <a:latin typeface="Lucida Console" panose="020B0609040504020204" pitchFamily="49" charset="0"/>
              </a:rPr>
              <a:t>lmer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dv ~ </a:t>
            </a:r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studytime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wordtype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+ 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(1|Subject)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twofactorRM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does this mean?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red part </a:t>
            </a:r>
            <a:r>
              <a:rPr lang="en-US" dirty="0"/>
              <a:t>is the usual model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blue part </a:t>
            </a:r>
            <a:r>
              <a:rPr lang="en-US" dirty="0"/>
              <a:t>is the new thing</a:t>
            </a:r>
          </a:p>
          <a:p>
            <a:r>
              <a:rPr lang="en-US" dirty="0"/>
              <a:t>it indicates that we believe that each subject’s intercept (i.e., mean) is randomly selected from some population of subject means, and we’d like to know the variance of it</a:t>
            </a:r>
          </a:p>
        </p:txBody>
      </p:sp>
    </p:spTree>
    <p:extLst>
      <p:ext uri="{BB962C8B-B14F-4D97-AF65-F5344CB8AC3E}">
        <p14:creationId xmlns:p14="http://schemas.microsoft.com/office/powerpoint/2010/main" val="25188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C3B6-B4B8-4BA5-8129-4398EE72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LMM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04326-8C49-479D-80D9-C82213C9F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ANOVA 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       </a:t>
            </a:r>
            <a:r>
              <a:rPr lang="en-US" sz="2000" dirty="0" err="1">
                <a:latin typeface="Lucida Console" panose="020B0609040504020204" pitchFamily="49" charset="0"/>
              </a:rPr>
              <a:t>npar</a:t>
            </a:r>
            <a:r>
              <a:rPr lang="en-US" sz="2000" dirty="0">
                <a:latin typeface="Lucida Console" panose="020B0609040504020204" pitchFamily="49" charset="0"/>
              </a:rPr>
              <a:t> Sum Sq Mean Sq F value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studytime</a:t>
            </a:r>
            <a:r>
              <a:rPr lang="en-US" sz="2000" dirty="0">
                <a:latin typeface="Lucida Console" panose="020B0609040504020204" pitchFamily="49" charset="0"/>
              </a:rPr>
              <a:t>             2 65.867  32.933 41.6878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wordtype</a:t>
            </a:r>
            <a:r>
              <a:rPr lang="en-US" sz="2000" dirty="0">
                <a:latin typeface="Lucida Console" panose="020B0609040504020204" pitchFamily="49" charset="0"/>
              </a:rPr>
              <a:t>              1 17.633  17.633 22.3207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studytime:wordtype</a:t>
            </a:r>
            <a:r>
              <a:rPr lang="en-US" sz="2000" dirty="0">
                <a:latin typeface="Lucida Console" panose="020B0609040504020204" pitchFamily="49" charset="0"/>
              </a:rPr>
              <a:t>    2  1.867   0.933  1.1814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dirty="0"/>
              <a:t>note: </a:t>
            </a:r>
            <a:r>
              <a:rPr lang="en-US" i="1" dirty="0"/>
              <a:t>F</a:t>
            </a:r>
            <a:r>
              <a:rPr lang="en-US" dirty="0"/>
              <a:t>-values do not match </a:t>
            </a:r>
            <a:r>
              <a:rPr lang="en-US" dirty="0" err="1"/>
              <a:t>ezANOVA</a:t>
            </a:r>
            <a:endParaRPr lang="en-US" dirty="0"/>
          </a:p>
          <a:p>
            <a:r>
              <a:rPr lang="en-US" dirty="0"/>
              <a:t>why? it’s complicated (different assumptions about what constitutes error/noise, </a:t>
            </a:r>
            <a:r>
              <a:rPr lang="en-US" i="1" dirty="0"/>
              <a:t>df</a:t>
            </a:r>
            <a:r>
              <a:rPr lang="en-US" dirty="0"/>
              <a:t> calculation gets ugly)</a:t>
            </a:r>
          </a:p>
        </p:txBody>
      </p:sp>
    </p:spTree>
    <p:extLst>
      <p:ext uri="{BB962C8B-B14F-4D97-AF65-F5344CB8AC3E}">
        <p14:creationId xmlns:p14="http://schemas.microsoft.com/office/powerpoint/2010/main" val="110014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652E1-783E-EFC3-9921-313CF312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different </a:t>
            </a:r>
            <a:r>
              <a:rPr lang="en-US" i="1" dirty="0"/>
              <a:t>F</a:t>
            </a:r>
            <a:r>
              <a:rPr lang="en-US" dirty="0"/>
              <a:t>-ratios?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9BE70-F2A6-4E49-34C7-DCFC8E2D3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hint comes from the </a:t>
            </a:r>
            <a:r>
              <a:rPr lang="en-US" i="1" dirty="0"/>
              <a:t>df</a:t>
            </a:r>
            <a:r>
              <a:rPr lang="en-US" dirty="0"/>
              <a:t> associated with each effect</a:t>
            </a:r>
          </a:p>
          <a:p>
            <a:r>
              <a:rPr lang="en-US" dirty="0">
                <a:latin typeface="Lucida Console" panose="020B0609040504020204" pitchFamily="49" charset="0"/>
              </a:rPr>
              <a:t>ezANOVA</a:t>
            </a:r>
            <a:r>
              <a:rPr lang="en-US" dirty="0"/>
              <a:t> (the usual RM ANOVA)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Lucida Console" panose="020B0609040504020204" pitchFamily="49" charset="0"/>
              </a:rPr>
              <a:t>lmer</a:t>
            </a:r>
            <a:r>
              <a:rPr lang="en-US" dirty="0"/>
              <a:t> (the LMM) via the </a:t>
            </a:r>
            <a:r>
              <a:rPr lang="en-US" dirty="0">
                <a:latin typeface="Lucida Console" panose="020B0609040504020204" pitchFamily="49" charset="0"/>
              </a:rPr>
              <a:t>lmerTest</a:t>
            </a:r>
            <a:r>
              <a:rPr lang="en-US" dirty="0"/>
              <a:t> package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492814-F94D-70DB-BB6B-B88BD8C11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365" y="3201258"/>
            <a:ext cx="4439270" cy="952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E6EF16-CD05-A2A0-3BD0-C86EC49E1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443" y="4838438"/>
            <a:ext cx="5287113" cy="110505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60A266-4C7F-F564-5B19-7F4D21751024}"/>
              </a:ext>
            </a:extLst>
          </p:cNvPr>
          <p:cNvSpPr/>
          <p:nvPr/>
        </p:nvSpPr>
        <p:spPr>
          <a:xfrm>
            <a:off x="4367815" y="3642062"/>
            <a:ext cx="230819" cy="47631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C2FCDEB-86C7-1265-C4EA-26AA3632713A}"/>
              </a:ext>
            </a:extLst>
          </p:cNvPr>
          <p:cNvSpPr/>
          <p:nvPr/>
        </p:nvSpPr>
        <p:spPr>
          <a:xfrm>
            <a:off x="5221551" y="5152806"/>
            <a:ext cx="230819" cy="47631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3BF4-3961-C20E-A704-6FEFAEB1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i="1" dirty="0"/>
              <a:t>F</a:t>
            </a:r>
            <a:r>
              <a:rPr lang="en-US" sz="3600" dirty="0"/>
              <a:t>-ratio has a different denominator depending on the analysis 😵‍💫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10FA3-6D03-5078-626F-30EA501BD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for the RM ANOVA, the denominator for an effect is the interaction of the effect with participants?</a:t>
            </a:r>
          </a:p>
          <a:p>
            <a:r>
              <a:rPr lang="en-US" dirty="0"/>
              <a:t>what?!</a:t>
            </a:r>
          </a:p>
          <a:p>
            <a:r>
              <a:rPr lang="en-US" dirty="0"/>
              <a:t>let’s look at the data again</a:t>
            </a:r>
          </a:p>
        </p:txBody>
      </p:sp>
    </p:spTree>
    <p:extLst>
      <p:ext uri="{BB962C8B-B14F-4D97-AF65-F5344CB8AC3E}">
        <p14:creationId xmlns:p14="http://schemas.microsoft.com/office/powerpoint/2010/main" val="30327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284741"/>
              </p:ext>
            </p:extLst>
          </p:nvPr>
        </p:nvGraphicFramePr>
        <p:xfrm>
          <a:off x="387694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12.67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16.67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14.33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14.67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12.33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14.33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15.33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644A170-9DEE-997B-E26E-5A59D397B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85373"/>
              </p:ext>
            </p:extLst>
          </p:nvPr>
        </p:nvGraphicFramePr>
        <p:xfrm>
          <a:off x="387694" y="446103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0.33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6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5053DF-BB67-630A-F7E0-277C22818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047750"/>
            <a:ext cx="76962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9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644A170-9DEE-997B-E26E-5A59D397B91D}"/>
              </a:ext>
            </a:extLst>
          </p:cNvPr>
          <p:cNvGraphicFramePr>
            <a:graphicFrameLocks/>
          </p:cNvGraphicFramePr>
          <p:nvPr/>
        </p:nvGraphicFramePr>
        <p:xfrm>
          <a:off x="387694" y="446103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0.33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4870311-D4B4-40EE-E7E3-16F7A4CCCC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3240103"/>
                <a:ext cx="7886700" cy="3409272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Model 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		(no parameters)</a:t>
                </a:r>
              </a:p>
              <a:p>
                <a:r>
                  <a:rPr lang="en-US" dirty="0"/>
                  <a:t>Model 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		(one parameter)</a:t>
                </a:r>
              </a:p>
              <a:p>
                <a:r>
                  <a:rPr lang="en-US" dirty="0"/>
                  <a:t>Model C SSE = 15.889</a:t>
                </a:r>
              </a:p>
              <a:p>
                <a:r>
                  <a:rPr lang="en-US" dirty="0"/>
                  <a:t>Model A SSE = 4.133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4870311-D4B4-40EE-E7E3-16F7A4CCCC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240103"/>
                <a:ext cx="7886700" cy="3409272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71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644A170-9DEE-997B-E26E-5A59D397B91D}"/>
              </a:ext>
            </a:extLst>
          </p:cNvPr>
          <p:cNvGraphicFramePr>
            <a:graphicFrameLocks/>
          </p:cNvGraphicFramePr>
          <p:nvPr/>
        </p:nvGraphicFramePr>
        <p:xfrm>
          <a:off x="387694" y="446103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0.33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1.33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4870311-D4B4-40EE-E7E3-16F7A4CCCC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3240103"/>
                <a:ext cx="7886700" cy="340927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𝑆𝑆𝑅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𝑆𝑆𝑅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4870311-D4B4-40EE-E7E3-16F7A4CCCC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240103"/>
                <a:ext cx="7886700" cy="34092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5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5053DF-BB67-630A-F7E0-277C22818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047750"/>
            <a:ext cx="76962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87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3BF4-3961-C20E-A704-6FEFAEB1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i="1" dirty="0"/>
              <a:t>F</a:t>
            </a:r>
            <a:r>
              <a:rPr lang="en-US" sz="3600" dirty="0"/>
              <a:t>-ratio has a different denominator depending on the analysis 😵‍💫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10FA3-6D03-5078-626F-30EA501BD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for the LMM, the denominator for all effects is the same: it’s the SS for the residuals</a:t>
            </a:r>
          </a:p>
        </p:txBody>
      </p:sp>
    </p:spTree>
    <p:extLst>
      <p:ext uri="{BB962C8B-B14F-4D97-AF65-F5344CB8AC3E}">
        <p14:creationId xmlns:p14="http://schemas.microsoft.com/office/powerpoint/2010/main" val="70934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CD75-C221-4E9A-AC41-013C7BCFE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multifactor RM designs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9D7D0-DDB6-45F9-96C7-C32F3C359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909796"/>
          </a:xfrm>
        </p:spPr>
        <p:txBody>
          <a:bodyPr>
            <a:normAutofit/>
          </a:bodyPr>
          <a:lstStyle/>
          <a:p>
            <a:r>
              <a:rPr lang="en-US" dirty="0"/>
              <a:t>April 15, 2024</a:t>
            </a:r>
          </a:p>
        </p:txBody>
      </p:sp>
    </p:spTree>
    <p:extLst>
      <p:ext uri="{BB962C8B-B14F-4D97-AF65-F5344CB8AC3E}">
        <p14:creationId xmlns:p14="http://schemas.microsoft.com/office/powerpoint/2010/main" val="3317248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multilevel modeling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9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about?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Imagine we are interested in the extent to which a pre-test (X; mean-centered!) predicts standardized math test scores (Y) in 5</a:t>
                </a:r>
                <a:r>
                  <a:rPr lang="en-US" baseline="30000" dirty="0"/>
                  <a:t>th</a:t>
                </a:r>
                <a:r>
                  <a:rPr lang="en-US" dirty="0"/>
                  <a:t> graders.</a:t>
                </a:r>
              </a:p>
              <a:p>
                <a:r>
                  <a:rPr lang="en-US" dirty="0"/>
                  <a:t>We collect data from one classroom and find: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70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1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Imagine that we collected more data for a second classroom and found this: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60</m:t>
                      </m:r>
                      <m:r>
                        <a:rPr lang="en-US" i="1">
                          <a:latin typeface="Cambria Math"/>
                        </a:rPr>
                        <m:t>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Different intercept (maybe the class has a different overall level of ability)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3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options, from least to most complex: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Combine the data across classes and ignore that they come from different classes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Acknowledge that the data come from different classes and include classrooms as a part of our regression model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Multilevel modeling</a:t>
            </a:r>
          </a:p>
        </p:txBody>
      </p:sp>
    </p:spTree>
    <p:extLst>
      <p:ext uri="{BB962C8B-B14F-4D97-AF65-F5344CB8AC3E}">
        <p14:creationId xmlns:p14="http://schemas.microsoft.com/office/powerpoint/2010/main" val="18770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Collapsing across classes</a:t>
                </a:r>
              </a:p>
              <a:p>
                <a:r>
                  <a:rPr lang="en-US" dirty="0"/>
                  <a:t>This gives us: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65</m:t>
                      </m:r>
                      <m:r>
                        <a:rPr lang="en-US" i="1">
                          <a:latin typeface="Cambria Math"/>
                        </a:rPr>
                        <m:t>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69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Modeling the classroom, too</a:t>
                </a:r>
              </a:p>
              <a:p>
                <a:r>
                  <a:rPr lang="en-US" dirty="0"/>
                  <a:t>Using a dummy-code (classroom 1 = 0)</a:t>
                </a:r>
              </a:p>
              <a:p>
                <a:r>
                  <a:rPr lang="en-US" dirty="0"/>
                  <a:t>This gives us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𝑐𝑙𝑎𝑠𝑠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=70+0.2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𝑝𝑟𝑒𝑡𝑒𝑠𝑡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+(−10)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𝑐𝑙𝑎𝑠𝑠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7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Modeling not only the effect of the pretest at the subject level</a:t>
                </a:r>
              </a:p>
              <a:p>
                <a:r>
                  <a:rPr lang="en-US" dirty="0"/>
                  <a:t>Also modeling the differences in classrooms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19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Modeling not only the effect of the pretest at the subject level</a:t>
                </a:r>
              </a:p>
              <a:p>
                <a:r>
                  <a:rPr lang="en-US" dirty="0"/>
                  <a:t>Also modeling the differences in classrooms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This is called a random-intercept model, and can be presented as one equation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2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AD3E-7419-4135-A3B3-A465E24F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&amp;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B5FB0E-D4F0-4A3C-AC79-6EAC1E2255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7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b</a:t>
                      </a:r>
                    </a:p>
                    <a:p>
                      <a:pPr algn="ctr"/>
                      <a:r>
                        <a:rPr lang="en-US" dirty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  <a:p>
                      <a:pPr algn="ctr"/>
                      <a:r>
                        <a:rPr lang="en-US" dirty="0"/>
                        <a:t>8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9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12</a:t>
                      </a:r>
                    </a:p>
                    <a:p>
                      <a:pPr algn="ctr"/>
                      <a:r>
                        <a:rPr lang="en-US" dirty="0"/>
                        <a:t>14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11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19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  <a:p>
                      <a:pPr algn="ctr"/>
                      <a:r>
                        <a:rPr lang="en-US" dirty="0"/>
                        <a:t>13</a:t>
                      </a:r>
                    </a:p>
                    <a:p>
                      <a:pPr algn="ctr"/>
                      <a:r>
                        <a:rPr lang="en-US" dirty="0"/>
                        <a:t>16</a:t>
                      </a:r>
                    </a:p>
                    <a:p>
                      <a:pPr algn="ctr"/>
                      <a:r>
                        <a:rPr lang="en-US" dirty="0"/>
                        <a:t>20</a:t>
                      </a:r>
                    </a:p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1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A358-4773-45C2-9EC3-2D168B99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12CD-9598-4DD7-BCB4-8BCF3F36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is there an effect of study time?</a:t>
            </a:r>
          </a:p>
          <a:p>
            <a:r>
              <a:rPr lang="en-US" dirty="0"/>
              <a:t>is there an effect of word type?</a:t>
            </a:r>
          </a:p>
          <a:p>
            <a:r>
              <a:rPr lang="en-US" dirty="0"/>
              <a:t>does the effect of time interact with word type?</a:t>
            </a:r>
          </a:p>
        </p:txBody>
      </p:sp>
    </p:spTree>
    <p:extLst>
      <p:ext uri="{BB962C8B-B14F-4D97-AF65-F5344CB8AC3E}">
        <p14:creationId xmlns:p14="http://schemas.microsoft.com/office/powerpoint/2010/main" val="30483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analyze:</a:t>
            </a:r>
            <a:br>
              <a:rPr lang="en-US" dirty="0"/>
            </a:br>
            <a:r>
              <a:rPr lang="en-US" dirty="0"/>
              <a:t>contrasts via single-sample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  <a:p>
                      <a:pPr algn="ctr"/>
                      <a:r>
                        <a:rPr lang="en-US" sz="1600" dirty="0"/>
                        <a:t>8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9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12</a:t>
                      </a:r>
                    </a:p>
                    <a:p>
                      <a:pPr algn="ctr"/>
                      <a:r>
                        <a:rPr lang="en-US" sz="1600" dirty="0"/>
                        <a:t>14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11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19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  <a:p>
                      <a:pPr algn="ctr"/>
                      <a:r>
                        <a:rPr lang="en-US" sz="1600" dirty="0"/>
                        <a:t>13</a:t>
                      </a:r>
                    </a:p>
                    <a:p>
                      <a:pPr algn="ctr"/>
                      <a:r>
                        <a:rPr lang="en-US" sz="1600" dirty="0"/>
                        <a:t>16</a:t>
                      </a:r>
                    </a:p>
                    <a:p>
                      <a:pPr algn="ctr"/>
                      <a:r>
                        <a:rPr lang="en-US" sz="1600" dirty="0"/>
                        <a:t>20</a:t>
                      </a:r>
                    </a:p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  <a:p>
                      <a:pPr algn="ctr"/>
                      <a:r>
                        <a:rPr lang="en-US" sz="1600" dirty="0"/>
                        <a:t>3</a:t>
                      </a:r>
                    </a:p>
                    <a:p>
                      <a:pPr algn="ctr"/>
                      <a:r>
                        <a:rPr lang="en-US" sz="1600" dirty="0"/>
                        <a:t>0.33</a:t>
                      </a:r>
                    </a:p>
                    <a:p>
                      <a:pPr algn="ctr"/>
                      <a:r>
                        <a:rPr lang="en-US" sz="1600" dirty="0"/>
                        <a:t>1.33</a:t>
                      </a:r>
                    </a:p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abstract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each person, find the mean for the concrete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subtract the former from the 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a single-sample t-test on the resulting values</a:t>
            </a:r>
          </a:p>
        </p:txBody>
      </p:sp>
    </p:spTree>
    <p:extLst>
      <p:ext uri="{BB962C8B-B14F-4D97-AF65-F5344CB8AC3E}">
        <p14:creationId xmlns:p14="http://schemas.microsoft.com/office/powerpoint/2010/main" val="172712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48D6-63A1-4413-87EF-957C84FD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could do a subset of simple-effects tests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BBB0E-23AC-4C46-8364-13A84A96F9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472" y="3429000"/>
          <a:ext cx="8191053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117">
                  <a:extLst>
                    <a:ext uri="{9D8B030D-6E8A-4147-A177-3AD203B41FA5}">
                      <a16:colId xmlns:a16="http://schemas.microsoft.com/office/drawing/2014/main" val="2699474963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50261874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372684921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495322762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867536374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4070132768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3112537686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1739094789"/>
                    </a:ext>
                  </a:extLst>
                </a:gridCol>
                <a:gridCol w="910117">
                  <a:extLst>
                    <a:ext uri="{9D8B030D-6E8A-4147-A177-3AD203B41FA5}">
                      <a16:colId xmlns:a16="http://schemas.microsoft.com/office/drawing/2014/main" val="256985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97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 minute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 minutes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73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abstract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  <a:p>
                      <a:pPr algn="ctr"/>
                      <a:r>
                        <a:rPr lang="en-US" sz="1600" dirty="0"/>
                        <a:t>b</a:t>
                      </a:r>
                    </a:p>
                    <a:p>
                      <a:pPr algn="ctr"/>
                      <a:r>
                        <a:rPr lang="en-US" sz="1600" dirty="0"/>
                        <a:t>c</a:t>
                      </a:r>
                    </a:p>
                    <a:p>
                      <a:pPr algn="ctr"/>
                      <a:r>
                        <a:rPr lang="en-US" sz="1600" dirty="0"/>
                        <a:t>d</a:t>
                      </a:r>
                    </a:p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56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13811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95861A-1AE5-4DAB-8E2F-CC85C01208B6}"/>
              </a:ext>
            </a:extLst>
          </p:cNvPr>
          <p:cNvSpPr txBox="1"/>
          <p:nvPr/>
        </p:nvSpPr>
        <p:spPr>
          <a:xfrm>
            <a:off x="476472" y="1940442"/>
            <a:ext cx="81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within each study time condition, compare abstract vs concrete</a:t>
            </a:r>
          </a:p>
        </p:txBody>
      </p:sp>
    </p:spTree>
    <p:extLst>
      <p:ext uri="{BB962C8B-B14F-4D97-AF65-F5344CB8AC3E}">
        <p14:creationId xmlns:p14="http://schemas.microsoft.com/office/powerpoint/2010/main" val="193047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5C1F-DBF3-4C53-9426-A7568C9C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options: </a:t>
            </a:r>
            <a:r>
              <a:rPr lang="en-US" dirty="0" err="1"/>
              <a:t>ezANOVA</a:t>
            </a:r>
            <a:r>
              <a:rPr lang="en-US" dirty="0"/>
              <a:t> &amp; all the t-tests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F0149-EEA1-48D8-ABFA-4D213636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ezANOVA</a:t>
            </a:r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/>
              <a:t>pros: easy to set up; conventional</a:t>
            </a:r>
          </a:p>
          <a:p>
            <a:r>
              <a:rPr lang="en-US" dirty="0"/>
              <a:t>cons: the omnibus ANOVA is underinformative; focused contrasts difficult (at best) to execute, including “conventional” post-tests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all</a:t>
            </a:r>
            <a:r>
              <a:rPr lang="en-US" dirty="0"/>
              <a:t> pairwise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  <a:p>
            <a:r>
              <a:rPr lang="en-US" dirty="0"/>
              <a:t>pros: easy to set up, informative</a:t>
            </a:r>
          </a:p>
          <a:p>
            <a:r>
              <a:rPr lang="en-US" dirty="0"/>
              <a:t>cons: scattershot; low power if you care about FWER; may not include all contrasts of interest; no slopes; no SEs;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7D48-3F9E-4C34-8337-84D6A4FE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ez</a:t>
            </a:r>
            <a:r>
              <a:rPr lang="en-US" dirty="0"/>
              <a:t>)ANOVA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C40A-D9CE-477C-BDA4-4374D768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68" y="1825625"/>
            <a:ext cx="87080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              Effect </a:t>
            </a:r>
            <a:r>
              <a:rPr lang="en-US" sz="1500" dirty="0" err="1">
                <a:latin typeface="Lucida Console" panose="020B0609040504020204" pitchFamily="49" charset="0"/>
              </a:rPr>
              <a:t>DFn</a:t>
            </a:r>
            <a:r>
              <a:rPr lang="en-US" sz="1500" dirty="0">
                <a:latin typeface="Lucida Console" panose="020B0609040504020204" pitchFamily="49" charset="0"/>
              </a:rPr>
              <a:t> </a:t>
            </a:r>
            <a:r>
              <a:rPr lang="en-US" sz="1500" dirty="0" err="1">
                <a:latin typeface="Lucida Console" panose="020B0609040504020204" pitchFamily="49" charset="0"/>
              </a:rPr>
              <a:t>DFd</a:t>
            </a:r>
            <a:r>
              <a:rPr lang="en-US" sz="1500" dirty="0">
                <a:latin typeface="Lucida Console" panose="020B0609040504020204" pitchFamily="49" charset="0"/>
              </a:rPr>
              <a:t>         </a:t>
            </a:r>
            <a:r>
              <a:rPr lang="en-US" sz="1500" dirty="0" err="1">
                <a:latin typeface="Lucida Console" panose="020B0609040504020204" pitchFamily="49" charset="0"/>
              </a:rPr>
              <a:t>SSn</a:t>
            </a:r>
            <a:r>
              <a:rPr lang="en-US" sz="1500" dirty="0">
                <a:latin typeface="Lucida Console" panose="020B0609040504020204" pitchFamily="49" charset="0"/>
              </a:rPr>
              <a:t>   </a:t>
            </a:r>
            <a:r>
              <a:rPr lang="en-US" sz="1500" dirty="0" err="1">
                <a:latin typeface="Lucida Console" panose="020B0609040504020204" pitchFamily="49" charset="0"/>
              </a:rPr>
              <a:t>SSd</a:t>
            </a:r>
            <a:r>
              <a:rPr lang="en-US" sz="1500" dirty="0">
                <a:latin typeface="Lucida Console" panose="020B0609040504020204" pitchFamily="49" charset="0"/>
              </a:rPr>
              <a:t>          F            p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1        (Intercept)   1   4 6020.833333 131.0 183.842239 0.0001712670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2          </a:t>
            </a:r>
            <a:r>
              <a:rPr lang="en-US" sz="1500" dirty="0" err="1">
                <a:latin typeface="Lucida Console" panose="020B0609040504020204" pitchFamily="49" charset="0"/>
              </a:rPr>
              <a:t>studytime</a:t>
            </a:r>
            <a:r>
              <a:rPr lang="en-US" sz="1500" dirty="0">
                <a:latin typeface="Lucida Console" panose="020B0609040504020204" pitchFamily="49" charset="0"/>
              </a:rPr>
              <a:t>   2   8   65.866667   8.8  29.939394 0.0001929406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3           </a:t>
            </a:r>
            <a:r>
              <a:rPr lang="en-US" sz="1500" dirty="0" err="1">
                <a:latin typeface="Lucida Console" panose="020B0609040504020204" pitchFamily="49" charset="0"/>
              </a:rPr>
              <a:t>wordtype</a:t>
            </a:r>
            <a:r>
              <a:rPr lang="en-US" sz="1500" dirty="0">
                <a:latin typeface="Lucida Console" panose="020B0609040504020204" pitchFamily="49" charset="0"/>
              </a:rPr>
              <a:t>   1   4   17.633333   6.2  11.376344 0.0279689588</a:t>
            </a: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</a:rPr>
              <a:t>4 </a:t>
            </a:r>
            <a:r>
              <a:rPr lang="en-US" sz="1500" dirty="0" err="1">
                <a:latin typeface="Lucida Console" panose="020B0609040504020204" pitchFamily="49" charset="0"/>
              </a:rPr>
              <a:t>studytime:wordtype</a:t>
            </a:r>
            <a:r>
              <a:rPr lang="en-US" sz="1500" dirty="0">
                <a:latin typeface="Lucida Console" panose="020B0609040504020204" pitchFamily="49" charset="0"/>
              </a:rPr>
              <a:t>   2   8    1.866667   0.8   9.333333 0.0081000000</a:t>
            </a:r>
          </a:p>
        </p:txBody>
      </p:sp>
    </p:spTree>
    <p:extLst>
      <p:ext uri="{BB962C8B-B14F-4D97-AF65-F5344CB8AC3E}">
        <p14:creationId xmlns:p14="http://schemas.microsoft.com/office/powerpoint/2010/main" val="4924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1F58-409E-4D54-B57B-414D2586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pairwise t-tests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A79F-E386-467E-B817-0B70748A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92" y="1825625"/>
            <a:ext cx="86339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abstract1 abstract2 abstract3 concrete1 concrete2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abstract2 0.1287    -         -     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abstract3 0.0152    0.1389    -     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concrete1 0.2933    1.0000    0.9180    -     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concrete2 0.0426    0.7741    1.0000    1.0000    -    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concrete3 0.0067    0.0717    0.5116    0.0811    0.1658   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P value adjustment method: </a:t>
            </a:r>
            <a:r>
              <a:rPr lang="en-US" sz="1800" dirty="0" err="1">
                <a:latin typeface="Lucida Console" panose="020B0609040504020204" pitchFamily="49" charset="0"/>
              </a:rPr>
              <a:t>bonferroni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69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6875</TotalTime>
  <Words>1278</Words>
  <Application>Microsoft Office PowerPoint</Application>
  <PresentationFormat>On-screen Show (4:3)</PresentationFormat>
  <Paragraphs>546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Lucida Console</vt:lpstr>
      <vt:lpstr>Wingdings</vt:lpstr>
      <vt:lpstr>Office Theme</vt:lpstr>
      <vt:lpstr>1_Office Theme</vt:lpstr>
      <vt:lpstr>announcements</vt:lpstr>
      <vt:lpstr>multifactor RM designs </vt:lpstr>
      <vt:lpstr>design &amp; data</vt:lpstr>
      <vt:lpstr>research questions</vt:lpstr>
      <vt:lpstr>one way to analyze: contrasts via single-sample t-tests</vt:lpstr>
      <vt:lpstr>we could do a subset of simple-effects tests</vt:lpstr>
      <vt:lpstr>other options: ezANOVA &amp; all the t-tests</vt:lpstr>
      <vt:lpstr>(ez)ANOVA</vt:lpstr>
      <vt:lpstr>all pairwise t-tests</vt:lpstr>
      <vt:lpstr>best option: linear mixed models</vt:lpstr>
      <vt:lpstr>LMM output</vt:lpstr>
      <vt:lpstr>why the different F-ratios? </vt:lpstr>
      <vt:lpstr>the F-ratio has a different denominator depending on the analysis 😵‍💫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F-ratio has a different denominator depending on the analysis 😵‍💫</vt:lpstr>
      <vt:lpstr>more multilevel modeling</vt:lpstr>
      <vt:lpstr>What is this about?</vt:lpstr>
      <vt:lpstr>A complication</vt:lpstr>
      <vt:lpstr>What should we do?</vt:lpstr>
      <vt:lpstr>Option 1</vt:lpstr>
      <vt:lpstr>Option 2</vt:lpstr>
      <vt:lpstr>Option 3</vt:lpstr>
      <vt:lpstr>Option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513</cp:revision>
  <cp:lastPrinted>2022-04-25T18:22:26Z</cp:lastPrinted>
  <dcterms:created xsi:type="dcterms:W3CDTF">2020-09-14T17:59:42Z</dcterms:created>
  <dcterms:modified xsi:type="dcterms:W3CDTF">2024-04-15T17:49:33Z</dcterms:modified>
</cp:coreProperties>
</file>