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13" r:id="rId2"/>
    <p:sldId id="322" r:id="rId3"/>
    <p:sldId id="326" r:id="rId4"/>
    <p:sldId id="327" r:id="rId5"/>
    <p:sldId id="331" r:id="rId6"/>
    <p:sldId id="332" r:id="rId7"/>
    <p:sldId id="336" r:id="rId8"/>
    <p:sldId id="340" r:id="rId9"/>
    <p:sldId id="314" r:id="rId10"/>
    <p:sldId id="341" r:id="rId11"/>
    <p:sldId id="315" r:id="rId12"/>
    <p:sldId id="316" r:id="rId13"/>
    <p:sldId id="319" r:id="rId14"/>
    <p:sldId id="321" r:id="rId15"/>
    <p:sldId id="318" r:id="rId16"/>
    <p:sldId id="352" r:id="rId17"/>
    <p:sldId id="353" r:id="rId18"/>
    <p:sldId id="354" r:id="rId19"/>
    <p:sldId id="355" r:id="rId20"/>
    <p:sldId id="356" r:id="rId21"/>
    <p:sldId id="343" r:id="rId22"/>
    <p:sldId id="344" r:id="rId23"/>
    <p:sldId id="346" r:id="rId24"/>
    <p:sldId id="347" r:id="rId25"/>
    <p:sldId id="348" r:id="rId26"/>
    <p:sldId id="357" r:id="rId2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79"/>
    <a:srgbClr val="FF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105" autoAdjust="0"/>
    <p:restoredTop sz="94647" autoAdjust="0"/>
  </p:normalViewPr>
  <p:slideViewPr>
    <p:cSldViewPr>
      <p:cViewPr varScale="1">
        <p:scale>
          <a:sx n="102" d="100"/>
          <a:sy n="102" d="100"/>
        </p:scale>
        <p:origin x="132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6233F-05C2-488B-87B8-EA2739E7A9D8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5C91E-4BC3-4C6F-9A33-3F92F13FE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78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4D5BD-54AA-4782-9C70-5AB6D2E484BA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29A9C-C2AE-4355-ADFC-09208822F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73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4951-B977-458E-A724-17B45613EB17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94951-B977-458E-A724-17B45613EB17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7668-5ECC-48CE-A742-F585B6E6E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NUL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multilevel modeling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u="sng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April 17, 2024</a:t>
            </a:r>
          </a:p>
        </p:txBody>
      </p:sp>
    </p:spTree>
    <p:extLst>
      <p:ext uri="{BB962C8B-B14F-4D97-AF65-F5344CB8AC3E}">
        <p14:creationId xmlns:p14="http://schemas.microsoft.com/office/powerpoint/2010/main" val="3163192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What’s “mixed” about these models?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They include a mix of fixed-effects and random-effects variables</a:t>
            </a:r>
          </a:p>
          <a:p>
            <a:r>
              <a:rPr lang="en-US" dirty="0"/>
              <a:t>Fixed-effects variables</a:t>
            </a:r>
          </a:p>
          <a:p>
            <a:pPr lvl="1"/>
            <a:r>
              <a:rPr lang="en-US" dirty="0"/>
              <a:t>non-randomly selected</a:t>
            </a:r>
          </a:p>
          <a:p>
            <a:pPr lvl="1"/>
            <a:r>
              <a:rPr lang="en-US" dirty="0"/>
              <a:t>no desire to generalize to other levels</a:t>
            </a:r>
          </a:p>
          <a:p>
            <a:pPr lvl="1"/>
            <a:r>
              <a:rPr lang="en-US" dirty="0"/>
              <a:t>repeatable</a:t>
            </a:r>
          </a:p>
          <a:p>
            <a:pPr lvl="1"/>
            <a:r>
              <a:rPr lang="en-US" dirty="0"/>
              <a:t>get slope estimates</a:t>
            </a:r>
          </a:p>
          <a:p>
            <a:r>
              <a:rPr lang="en-US" dirty="0"/>
              <a:t>Random-effects variables</a:t>
            </a:r>
          </a:p>
          <a:p>
            <a:pPr lvl="1"/>
            <a:r>
              <a:rPr lang="en-US" dirty="0"/>
              <a:t>randomly selected</a:t>
            </a:r>
          </a:p>
          <a:p>
            <a:pPr lvl="1"/>
            <a:r>
              <a:rPr lang="en-US" dirty="0"/>
              <a:t>wish to generalize to other levels</a:t>
            </a:r>
          </a:p>
          <a:p>
            <a:pPr lvl="1"/>
            <a:r>
              <a:rPr lang="en-US" dirty="0"/>
              <a:t>not repeatable</a:t>
            </a:r>
          </a:p>
          <a:p>
            <a:pPr lvl="1"/>
            <a:r>
              <a:rPr lang="en-US" dirty="0"/>
              <a:t>get variance estimates</a:t>
            </a:r>
          </a:p>
        </p:txBody>
      </p:sp>
    </p:spTree>
    <p:extLst>
      <p:ext uri="{BB962C8B-B14F-4D97-AF65-F5344CB8AC3E}">
        <p14:creationId xmlns:p14="http://schemas.microsoft.com/office/powerpoint/2010/main" val="134856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multilevel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Data that are somehow grouped in a way that leads to non-independent observations</a:t>
            </a:r>
          </a:p>
          <a:p>
            <a:pPr lvl="1"/>
            <a:r>
              <a:rPr lang="en-US" dirty="0"/>
              <a:t>That is, residuals at a/some low level(s) are correlated</a:t>
            </a:r>
          </a:p>
          <a:p>
            <a:r>
              <a:rPr lang="en-US" dirty="0"/>
              <a:t>Some examples:</a:t>
            </a:r>
          </a:p>
          <a:p>
            <a:pPr lvl="1"/>
            <a:r>
              <a:rPr lang="en-US" dirty="0"/>
              <a:t>in educational research, students are nested within classrooms (&amp; schools, districts, etc.)</a:t>
            </a:r>
          </a:p>
          <a:p>
            <a:pPr lvl="1"/>
            <a:r>
              <a:rPr lang="en-US" dirty="0"/>
              <a:t>in political science, legislators are nested within parties (&amp; states, houses of Congress)</a:t>
            </a:r>
          </a:p>
          <a:p>
            <a:pPr lvl="1"/>
            <a:r>
              <a:rPr lang="en-US" dirty="0"/>
              <a:t>in public-health policy research, respondents are nested within cities, counties, etc.</a:t>
            </a:r>
          </a:p>
        </p:txBody>
      </p:sp>
    </p:spTree>
    <p:extLst>
      <p:ext uri="{BB962C8B-B14F-4D97-AF65-F5344CB8AC3E}">
        <p14:creationId xmlns:p14="http://schemas.microsoft.com/office/powerpoint/2010/main" val="324039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multilevel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examples:</a:t>
            </a:r>
          </a:p>
          <a:p>
            <a:pPr lvl="1"/>
            <a:r>
              <a:rPr lang="en-US" dirty="0"/>
              <a:t>A clinical psychology student here did a dissertation examining the client-therapist alliance, and got data from many clients who shared therapists</a:t>
            </a:r>
          </a:p>
          <a:p>
            <a:pPr lvl="1"/>
            <a:r>
              <a:rPr lang="en-US" dirty="0"/>
              <a:t>In repeated-measures designs, multiple observations are made from the same person</a:t>
            </a:r>
          </a:p>
          <a:p>
            <a:pPr lvl="1"/>
            <a:r>
              <a:rPr lang="en-US" dirty="0"/>
              <a:t>In dyad-based research, the two subjects in the dyad provide related observations</a:t>
            </a:r>
          </a:p>
        </p:txBody>
      </p:sp>
    </p:spTree>
    <p:extLst>
      <p:ext uri="{BB962C8B-B14F-4D97-AF65-F5344CB8AC3E}">
        <p14:creationId xmlns:p14="http://schemas.microsoft.com/office/powerpoint/2010/main" val="314027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Some diagrams of multilevel data:</a:t>
            </a:r>
            <a:br>
              <a:rPr lang="en-US" sz="3600" dirty="0"/>
            </a:br>
            <a:r>
              <a:rPr lang="en-US" sz="3600" dirty="0"/>
              <a:t>students (within conditions) within schools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00600" y="4343400"/>
            <a:ext cx="14478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20000" y="4343400"/>
            <a:ext cx="14478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010400" y="4879910"/>
            <a:ext cx="14478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410200" y="4879910"/>
            <a:ext cx="14478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448300" y="2133600"/>
            <a:ext cx="2781300" cy="1066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School B</a:t>
            </a:r>
          </a:p>
        </p:txBody>
      </p:sp>
      <p:cxnSp>
        <p:nvCxnSpPr>
          <p:cNvPr id="34" name="Straight Connector 33"/>
          <p:cNvCxnSpPr>
            <a:stCxn id="22" idx="0"/>
            <a:endCxn id="26" idx="2"/>
          </p:cNvCxnSpPr>
          <p:nvPr/>
        </p:nvCxnSpPr>
        <p:spPr>
          <a:xfrm flipV="1">
            <a:off x="5524500" y="3200400"/>
            <a:ext cx="1314450" cy="11430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6" idx="2"/>
          </p:cNvCxnSpPr>
          <p:nvPr/>
        </p:nvCxnSpPr>
        <p:spPr>
          <a:xfrm flipV="1">
            <a:off x="6400800" y="3200400"/>
            <a:ext cx="438150" cy="168806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26" idx="2"/>
          </p:cNvCxnSpPr>
          <p:nvPr/>
        </p:nvCxnSpPr>
        <p:spPr>
          <a:xfrm flipH="1" flipV="1">
            <a:off x="6838950" y="3200400"/>
            <a:ext cx="476250" cy="167951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3" idx="0"/>
            <a:endCxn id="26" idx="2"/>
          </p:cNvCxnSpPr>
          <p:nvPr/>
        </p:nvCxnSpPr>
        <p:spPr>
          <a:xfrm flipH="1" flipV="1">
            <a:off x="6838950" y="3200400"/>
            <a:ext cx="1504950" cy="11430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28600" y="4343400"/>
            <a:ext cx="14478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048000" y="4343400"/>
            <a:ext cx="14478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438400" y="4879910"/>
            <a:ext cx="14478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51" name="Rectangle 50"/>
          <p:cNvSpPr/>
          <p:nvPr/>
        </p:nvSpPr>
        <p:spPr>
          <a:xfrm>
            <a:off x="838200" y="4879910"/>
            <a:ext cx="14478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876300" y="2133600"/>
            <a:ext cx="2781300" cy="1066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School A</a:t>
            </a:r>
          </a:p>
        </p:txBody>
      </p:sp>
      <p:cxnSp>
        <p:nvCxnSpPr>
          <p:cNvPr id="53" name="Straight Connector 52"/>
          <p:cNvCxnSpPr>
            <a:stCxn id="48" idx="0"/>
            <a:endCxn id="52" idx="2"/>
          </p:cNvCxnSpPr>
          <p:nvPr/>
        </p:nvCxnSpPr>
        <p:spPr>
          <a:xfrm flipV="1">
            <a:off x="952500" y="3200400"/>
            <a:ext cx="1314450" cy="11430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52" idx="2"/>
          </p:cNvCxnSpPr>
          <p:nvPr/>
        </p:nvCxnSpPr>
        <p:spPr>
          <a:xfrm flipV="1">
            <a:off x="1828800" y="3200400"/>
            <a:ext cx="438150" cy="168806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52" idx="2"/>
          </p:cNvCxnSpPr>
          <p:nvPr/>
        </p:nvCxnSpPr>
        <p:spPr>
          <a:xfrm flipH="1" flipV="1">
            <a:off x="2266950" y="3200400"/>
            <a:ext cx="476250" cy="167951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9" idx="0"/>
            <a:endCxn id="52" idx="2"/>
          </p:cNvCxnSpPr>
          <p:nvPr/>
        </p:nvCxnSpPr>
        <p:spPr>
          <a:xfrm flipH="1" flipV="1">
            <a:off x="2266950" y="3200400"/>
            <a:ext cx="1504950" cy="11430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52400" y="3962400"/>
            <a:ext cx="8915400" cy="1524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52400" y="1905000"/>
            <a:ext cx="8915400" cy="1524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61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Some diagrams of multilevel data:</a:t>
            </a:r>
            <a:br>
              <a:rPr lang="en-US" sz="3200" dirty="0"/>
            </a:br>
            <a:r>
              <a:rPr lang="en-US" sz="3200" dirty="0"/>
              <a:t>observations (within conditions) within subjects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00600" y="4343400"/>
            <a:ext cx="14478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condition 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20000" y="4343400"/>
            <a:ext cx="14478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condition 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010400" y="4879910"/>
            <a:ext cx="14478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condition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410200" y="4879910"/>
            <a:ext cx="14478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condition 1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448300" y="2133600"/>
            <a:ext cx="2781300" cy="1066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Subject B</a:t>
            </a:r>
          </a:p>
        </p:txBody>
      </p:sp>
      <p:cxnSp>
        <p:nvCxnSpPr>
          <p:cNvPr id="34" name="Straight Connector 33"/>
          <p:cNvCxnSpPr>
            <a:stCxn id="22" idx="0"/>
            <a:endCxn id="26" idx="2"/>
          </p:cNvCxnSpPr>
          <p:nvPr/>
        </p:nvCxnSpPr>
        <p:spPr>
          <a:xfrm flipV="1">
            <a:off x="5524500" y="3200400"/>
            <a:ext cx="1314450" cy="11430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6" idx="2"/>
          </p:cNvCxnSpPr>
          <p:nvPr/>
        </p:nvCxnSpPr>
        <p:spPr>
          <a:xfrm flipV="1">
            <a:off x="6400800" y="3200400"/>
            <a:ext cx="438150" cy="168806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26" idx="2"/>
          </p:cNvCxnSpPr>
          <p:nvPr/>
        </p:nvCxnSpPr>
        <p:spPr>
          <a:xfrm flipH="1" flipV="1">
            <a:off x="6838950" y="3200400"/>
            <a:ext cx="476250" cy="167951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3" idx="0"/>
            <a:endCxn id="26" idx="2"/>
          </p:cNvCxnSpPr>
          <p:nvPr/>
        </p:nvCxnSpPr>
        <p:spPr>
          <a:xfrm flipH="1" flipV="1">
            <a:off x="6838950" y="3200400"/>
            <a:ext cx="1504950" cy="11430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28600" y="4343400"/>
            <a:ext cx="14478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condition 1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048000" y="4343400"/>
            <a:ext cx="14478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condition 2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438400" y="4879910"/>
            <a:ext cx="14478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condition 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838200" y="4879910"/>
            <a:ext cx="14478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condition1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876300" y="2133600"/>
            <a:ext cx="2781300" cy="1066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Subject A</a:t>
            </a:r>
          </a:p>
        </p:txBody>
      </p:sp>
      <p:cxnSp>
        <p:nvCxnSpPr>
          <p:cNvPr id="53" name="Straight Connector 52"/>
          <p:cNvCxnSpPr>
            <a:stCxn id="48" idx="0"/>
            <a:endCxn id="52" idx="2"/>
          </p:cNvCxnSpPr>
          <p:nvPr/>
        </p:nvCxnSpPr>
        <p:spPr>
          <a:xfrm flipV="1">
            <a:off x="952500" y="3200400"/>
            <a:ext cx="1314450" cy="11430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52" idx="2"/>
          </p:cNvCxnSpPr>
          <p:nvPr/>
        </p:nvCxnSpPr>
        <p:spPr>
          <a:xfrm flipV="1">
            <a:off x="1828800" y="3200400"/>
            <a:ext cx="438150" cy="168806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52" idx="2"/>
          </p:cNvCxnSpPr>
          <p:nvPr/>
        </p:nvCxnSpPr>
        <p:spPr>
          <a:xfrm flipH="1" flipV="1">
            <a:off x="2266950" y="3200400"/>
            <a:ext cx="476250" cy="167951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9" idx="0"/>
            <a:endCxn id="52" idx="2"/>
          </p:cNvCxnSpPr>
          <p:nvPr/>
        </p:nvCxnSpPr>
        <p:spPr>
          <a:xfrm flipH="1" flipV="1">
            <a:off x="2266950" y="3200400"/>
            <a:ext cx="1504950" cy="11430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52400" y="3962400"/>
            <a:ext cx="8915400" cy="1524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52400" y="1905000"/>
            <a:ext cx="8915400" cy="1524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38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regression (ANOVA </a:t>
            </a:r>
            <a:r>
              <a:rPr lang="en-US" i="1" dirty="0"/>
              <a:t>is</a:t>
            </a:r>
            <a:r>
              <a:rPr lang="en-US" dirty="0"/>
              <a:t> regression) assumes that residuals (unexplained influences on scores) are independent</a:t>
            </a:r>
          </a:p>
          <a:p>
            <a:r>
              <a:rPr lang="en-US" dirty="0"/>
              <a:t>if they aren’t, this can inflate the Type 1 or Type 2 error rate</a:t>
            </a:r>
          </a:p>
          <a:p>
            <a:r>
              <a:rPr lang="en-US" dirty="0"/>
              <a:t>theoretically, ignoring the ways in which data are grouped ignores that context (however it’s defined) matters</a:t>
            </a:r>
          </a:p>
          <a:p>
            <a:r>
              <a:rPr lang="en-US" dirty="0"/>
              <a:t>practically, some of the higher-level grouping variables may be of interest themselves</a:t>
            </a:r>
          </a:p>
          <a:p>
            <a:r>
              <a:rPr lang="en-US" dirty="0"/>
              <a:t>ecological fallacy (high-level relationships may </a:t>
            </a:r>
            <a:r>
              <a:rPr lang="en-US" dirty="0" err="1"/>
              <a:t>mis</a:t>
            </a:r>
            <a:r>
              <a:rPr lang="en-US" dirty="0"/>
              <a:t>-estimate low-level relationships)</a:t>
            </a:r>
          </a:p>
          <a:p>
            <a:r>
              <a:rPr lang="en-US" dirty="0"/>
              <a:t>atomistic fallacy (low-level relationships may not scale up)</a:t>
            </a:r>
          </a:p>
        </p:txBody>
      </p:sp>
    </p:spTree>
    <p:extLst>
      <p:ext uri="{BB962C8B-B14F-4D97-AF65-F5344CB8AC3E}">
        <p14:creationId xmlns:p14="http://schemas.microsoft.com/office/powerpoint/2010/main" val="321745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yet more introduction to MLM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491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exploring the </a:t>
            </a:r>
            <a:r>
              <a:rPr lang="en-US" dirty="0" err="1"/>
              <a:t>twoclassrooms</a:t>
            </a:r>
            <a:r>
              <a:rPr lang="en-US" dirty="0"/>
              <a:t> data</a:t>
            </a:r>
            <a:br>
              <a:rPr lang="en-US" dirty="0"/>
            </a:br>
            <a:r>
              <a:rPr lang="en-US" sz="3100" i="1" dirty="0">
                <a:solidFill>
                  <a:srgbClr val="0070C0"/>
                </a:solidFill>
                <a:latin typeface="Lucida Console" panose="020B0609040504020204" pitchFamily="49" charset="0"/>
              </a:rPr>
              <a:t>#  Section 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things to notice:</a:t>
            </a:r>
          </a:p>
          <a:p>
            <a:pPr lvl="1"/>
            <a:r>
              <a:rPr lang="en-US" dirty="0"/>
              <a:t>classes have similar slopes</a:t>
            </a:r>
          </a:p>
          <a:p>
            <a:pPr lvl="1"/>
            <a:r>
              <a:rPr lang="en-US" dirty="0"/>
              <a:t>class1 has an intercept of 70</a:t>
            </a:r>
          </a:p>
          <a:p>
            <a:pPr lvl="1"/>
            <a:r>
              <a:rPr lang="en-US" dirty="0"/>
              <a:t>class2 has an intercept of 60</a:t>
            </a:r>
          </a:p>
          <a:p>
            <a:r>
              <a:rPr lang="en-US" dirty="0"/>
              <a:t>think of intercepts as DV means (when predictors are centered)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600200"/>
            <a:ext cx="4784652" cy="4800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8953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separate regressions</a:t>
            </a:r>
            <a:br>
              <a:rPr lang="en-US" dirty="0"/>
            </a:br>
            <a:r>
              <a:rPr lang="en-US" sz="3100" i="1" dirty="0">
                <a:solidFill>
                  <a:srgbClr val="0070C0"/>
                </a:solidFill>
                <a:latin typeface="Lucida Console" panose="020B0609040504020204" pitchFamily="49" charset="0"/>
              </a:rPr>
              <a:t>#  Section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/>
              </a:p>
              <a:p>
                <a:r>
                  <a:rPr lang="en-US" dirty="0"/>
                  <a:t>class 1 regression equation (rounded)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=70+0.2∗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𝑝𝑟𝑒𝑡𝑒𝑠𝑡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class 2 regression equation (rounded)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0+0.2∗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𝑝𝑟𝑒𝑡𝑒𝑠𝑡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20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analysis option: collapsing across classrooms</a:t>
            </a:r>
            <a:br>
              <a:rPr lang="en-US" dirty="0"/>
            </a:br>
            <a:r>
              <a:rPr lang="en-US" sz="3100" i="1" dirty="0">
                <a:solidFill>
                  <a:srgbClr val="0070C0"/>
                </a:solidFill>
                <a:latin typeface="Lucida Console" panose="020B0609040504020204" pitchFamily="49" charset="0"/>
              </a:rPr>
              <a:t>#  Section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7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334000" y="1600200"/>
                <a:ext cx="3657600" cy="4724400"/>
              </a:xfrm>
            </p:spPr>
            <p:txBody>
              <a:bodyPr>
                <a:noAutofit/>
              </a:bodyPr>
              <a:lstStyle/>
              <a:p>
                <a:r>
                  <a:rPr lang="en-US" sz="2200" i="1" dirty="0"/>
                  <a:t>R</a:t>
                </a:r>
                <a:r>
                  <a:rPr lang="en-US" sz="2200" baseline="30000" dirty="0"/>
                  <a:t>2</a:t>
                </a:r>
                <a:r>
                  <a:rPr lang="en-US" sz="2200" dirty="0"/>
                  <a:t> = .055; </a:t>
                </a:r>
                <a:r>
                  <a:rPr lang="en-US" sz="2200" i="1" dirty="0" err="1"/>
                  <a:t>s</a:t>
                </a:r>
                <a:r>
                  <a:rPr lang="en-US" sz="2200" baseline="-25000" dirty="0" err="1"/>
                  <a:t>resid</a:t>
                </a:r>
                <a:r>
                  <a:rPr lang="en-US" sz="2200" dirty="0"/>
                  <a:t> = 11.9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65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+0.2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𝑝𝑟𝑒𝑡𝑒𝑠𝑡</m:t>
                    </m:r>
                  </m:oMath>
                </a14:m>
                <a:r>
                  <a:rPr lang="en-US" sz="2200" dirty="0"/>
                  <a:t> </a:t>
                </a:r>
              </a:p>
              <a:p>
                <a:r>
                  <a:rPr lang="en-US" sz="2200" dirty="0"/>
                  <a:t>intercept between 60 &amp; 70</a:t>
                </a:r>
              </a:p>
              <a:p>
                <a:r>
                  <a:rPr lang="en-US" sz="2200" dirty="0"/>
                  <a:t>pro: </a:t>
                </a:r>
                <a:r>
                  <a:rPr lang="en-US" sz="2200" i="1" dirty="0"/>
                  <a:t>n</a:t>
                </a:r>
                <a:r>
                  <a:rPr lang="en-US" sz="2200" dirty="0"/>
                  <a:t> = 60 better than </a:t>
                </a:r>
                <a:r>
                  <a:rPr lang="en-US" sz="2200" i="1" dirty="0"/>
                  <a:t>n</a:t>
                </a:r>
                <a:r>
                  <a:rPr lang="en-US" sz="2200" dirty="0"/>
                  <a:t> = 30</a:t>
                </a:r>
              </a:p>
              <a:p>
                <a:r>
                  <a:rPr lang="en-US" sz="2200" dirty="0"/>
                  <a:t>con: independence assumption is in bad shape</a:t>
                </a:r>
              </a:p>
              <a:p>
                <a:pPr lvl="1"/>
                <a:r>
                  <a:rPr lang="en-US" sz="2200" dirty="0"/>
                  <a:t>residuals are clustered (class1 mostly &gt; 0, </a:t>
                </a:r>
                <a:br>
                  <a:rPr lang="en-US" sz="2200" dirty="0"/>
                </a:br>
                <a:r>
                  <a:rPr lang="en-US" sz="2200" dirty="0"/>
                  <a:t>class2 mostly &lt; 0)</a:t>
                </a:r>
              </a:p>
              <a:p>
                <a:pPr lvl="1"/>
                <a:r>
                  <a:rPr lang="en-US" sz="2200" dirty="0"/>
                  <a:t>residuals </a:t>
                </a:r>
                <a:r>
                  <a:rPr lang="en-US" sz="2200" i="1" dirty="0"/>
                  <a:t>M</a:t>
                </a:r>
                <a:r>
                  <a:rPr lang="en-US" sz="2200" baseline="-25000" dirty="0"/>
                  <a:t>class1</a:t>
                </a:r>
                <a:r>
                  <a:rPr lang="en-US" sz="2200" dirty="0"/>
                  <a:t> = 4.9</a:t>
                </a:r>
              </a:p>
              <a:p>
                <a:pPr lvl="1"/>
                <a:r>
                  <a:rPr lang="en-US" sz="2200" dirty="0"/>
                  <a:t>residuals </a:t>
                </a:r>
                <a:r>
                  <a:rPr lang="en-US" sz="2200" i="1" dirty="0"/>
                  <a:t>M</a:t>
                </a:r>
                <a:r>
                  <a:rPr lang="en-US" sz="2200" baseline="-25000" dirty="0"/>
                  <a:t>class2</a:t>
                </a:r>
                <a:r>
                  <a:rPr lang="en-US" sz="2200" dirty="0"/>
                  <a:t> = -4.9</a:t>
                </a:r>
              </a:p>
            </p:txBody>
          </p:sp>
        </mc:Choice>
        <mc:Fallback xmlns="">
          <p:sp>
            <p:nvSpPr>
              <p:cNvPr id="9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334000" y="1600200"/>
                <a:ext cx="3657600" cy="4724400"/>
              </a:xfrm>
              <a:blipFill rotWithShape="0">
                <a:blip r:embed="rId2"/>
                <a:stretch>
                  <a:fillRect l="-1833" t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600200"/>
            <a:ext cx="4784652" cy="4800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5134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about?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Imagine we are interested in the extent to which a pre-test (X; mean-centered!) predicts standardized math test scores (Y) in 5</a:t>
                </a:r>
                <a:r>
                  <a:rPr lang="en-US" baseline="30000" dirty="0"/>
                  <a:t>th</a:t>
                </a:r>
                <a:r>
                  <a:rPr lang="en-US" dirty="0"/>
                  <a:t> graders.</a:t>
                </a:r>
              </a:p>
              <a:p>
                <a:r>
                  <a:rPr lang="en-US" dirty="0"/>
                  <a:t>We collect data from one classroom and find: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70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0.2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915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/>
              <a:t>analysis option: modeling classrooms as a predictor</a:t>
            </a:r>
            <a:br>
              <a:rPr lang="en-US" dirty="0"/>
            </a:br>
            <a:r>
              <a:rPr lang="en-US" sz="3100" i="1" dirty="0">
                <a:solidFill>
                  <a:srgbClr val="0070C0"/>
                </a:solidFill>
                <a:latin typeface="Lucida Console" panose="020B0609040504020204" pitchFamily="49" charset="0"/>
              </a:rPr>
              <a:t>#  Section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334000" y="1600200"/>
                <a:ext cx="3657600" cy="47244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100" i="1" dirty="0"/>
                  <a:t>R</a:t>
                </a:r>
                <a:r>
                  <a:rPr lang="en-US" sz="2100" baseline="30000" dirty="0"/>
                  <a:t>2</a:t>
                </a:r>
                <a:r>
                  <a:rPr lang="en-US" sz="2100" dirty="0"/>
                  <a:t> = .22; </a:t>
                </a:r>
                <a:r>
                  <a:rPr lang="en-US" sz="2100" i="1" dirty="0" err="1"/>
                  <a:t>s</a:t>
                </a:r>
                <a:r>
                  <a:rPr lang="en-US" sz="2100" baseline="-25000" dirty="0" err="1"/>
                  <a:t>resid</a:t>
                </a:r>
                <a:r>
                  <a:rPr lang="en-US" sz="2100" dirty="0"/>
                  <a:t> = 10.9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sz="2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70</m:t>
                    </m:r>
                    <m:r>
                      <a:rPr lang="en-US" sz="2100" i="1">
                        <a:latin typeface="Cambria Math" panose="02040503050406030204" pitchFamily="18" charset="0"/>
                      </a:rPr>
                      <m:t>+0.2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100" i="1">
                        <a:latin typeface="Cambria Math" panose="02040503050406030204" pitchFamily="18" charset="0"/>
                      </a:rPr>
                      <m:t>𝑟𝑒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+−10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𝑐𝑙𝑎𝑠𝑠</m:t>
                    </m:r>
                  </m:oMath>
                </a14:m>
                <a:r>
                  <a:rPr lang="en-US" sz="2100" dirty="0"/>
                  <a:t> </a:t>
                </a:r>
              </a:p>
              <a:p>
                <a:r>
                  <a:rPr lang="en-US" sz="2100" dirty="0"/>
                  <a:t>intercept represents class1</a:t>
                </a:r>
              </a:p>
              <a:p>
                <a:r>
                  <a:rPr lang="en-US" sz="2100" dirty="0"/>
                  <a:t>class slope represents class2 difference from class1</a:t>
                </a:r>
              </a:p>
              <a:p>
                <a:r>
                  <a:rPr lang="en-US" sz="2100" dirty="0"/>
                  <a:t>pro: independence of residuals is in good shape</a:t>
                </a:r>
              </a:p>
              <a:p>
                <a:pPr lvl="1"/>
                <a:r>
                  <a:rPr lang="en-US" sz="2100" dirty="0"/>
                  <a:t>residuals not clustered</a:t>
                </a:r>
              </a:p>
              <a:p>
                <a:pPr lvl="1"/>
                <a:r>
                  <a:rPr lang="en-US" sz="2100" dirty="0"/>
                  <a:t>residuals </a:t>
                </a:r>
                <a:r>
                  <a:rPr lang="en-US" sz="2100" i="1" dirty="0"/>
                  <a:t>M</a:t>
                </a:r>
                <a:r>
                  <a:rPr lang="en-US" sz="2100" baseline="-25000" dirty="0"/>
                  <a:t>class1</a:t>
                </a:r>
                <a:r>
                  <a:rPr lang="en-US" sz="2100" dirty="0"/>
                  <a:t> = 0</a:t>
                </a:r>
              </a:p>
              <a:p>
                <a:pPr lvl="1"/>
                <a:r>
                  <a:rPr lang="en-US" sz="2100" dirty="0"/>
                  <a:t>residuals </a:t>
                </a:r>
                <a:r>
                  <a:rPr lang="en-US" sz="2100" i="1" dirty="0"/>
                  <a:t>M</a:t>
                </a:r>
                <a:r>
                  <a:rPr lang="en-US" sz="2100" baseline="-25000" dirty="0"/>
                  <a:t>class2</a:t>
                </a:r>
                <a:r>
                  <a:rPr lang="en-US" sz="2100" dirty="0"/>
                  <a:t> = 0</a:t>
                </a:r>
              </a:p>
              <a:p>
                <a:r>
                  <a:rPr lang="en-US" sz="2100" dirty="0"/>
                  <a:t>con: scaling up (e.g., to 30 classes) costs parameters (which we probably don’t care about)</a:t>
                </a: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334000" y="1600200"/>
                <a:ext cx="3657600" cy="4724400"/>
              </a:xfrm>
              <a:blipFill rotWithShape="0">
                <a:blip r:embed="rId2"/>
                <a:stretch>
                  <a:fillRect l="-1667" t="-1548" r="-2000" b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600200"/>
            <a:ext cx="4784652" cy="4800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1580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run a multilevel model using </a:t>
            </a:r>
            <a:r>
              <a:rPr lang="en-US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lmer</a:t>
            </a:r>
            <a:r>
              <a:rPr lang="en-US" dirty="0">
                <a:solidFill>
                  <a:srgbClr val="0070C0"/>
                </a:solidFill>
                <a:latin typeface="Lucida Console" panose="020B0609040504020204" pitchFamily="49" charset="0"/>
              </a:rPr>
              <a:t>()</a:t>
            </a:r>
            <a:r>
              <a:rPr lang="en-US" dirty="0"/>
              <a:t> in the lme4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/>
          <a:lstStyle/>
          <a:p>
            <a:pPr marL="0" indent="0">
              <a:buNone/>
            </a:pPr>
            <a:endParaRPr lang="en-US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  </a:t>
            </a:r>
            <a:r>
              <a:rPr lang="en-US" sz="2400" dirty="0" err="1">
                <a:latin typeface="Lucida Console" panose="020B0609040504020204" pitchFamily="49" charset="0"/>
              </a:rPr>
              <a:t>lmer</a:t>
            </a:r>
            <a:r>
              <a:rPr lang="en-US" sz="2400" dirty="0">
                <a:latin typeface="Lucida Console" panose="020B0609040504020204" pitchFamily="49" charset="0"/>
              </a:rPr>
              <a:t>(data = </a:t>
            </a:r>
            <a:r>
              <a:rPr lang="en-US" sz="2400" dirty="0" err="1">
                <a:latin typeface="Lucida Console" panose="020B0609040504020204" pitchFamily="49" charset="0"/>
              </a:rPr>
              <a:t>twoclasses</a:t>
            </a:r>
            <a:r>
              <a:rPr lang="en-US" sz="2400" dirty="0">
                <a:latin typeface="Lucida Console" panose="020B06090405040202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	posttest ~ (1 | </a:t>
            </a:r>
            <a:r>
              <a:rPr lang="en-US" sz="2400" dirty="0" err="1">
                <a:latin typeface="Lucida Console" panose="020B0609040504020204" pitchFamily="49" charset="0"/>
              </a:rPr>
              <a:t>classroom.d</a:t>
            </a:r>
            <a:r>
              <a:rPr lang="en-US" sz="2400" dirty="0">
                <a:latin typeface="Lucida Console" panose="020B0609040504020204" pitchFamily="49" charset="0"/>
              </a:rPr>
              <a:t>) + </a:t>
            </a:r>
            <a:r>
              <a:rPr lang="en-US" sz="2400" dirty="0" err="1">
                <a:latin typeface="Lucida Console" panose="020B0609040504020204" pitchFamily="49" charset="0"/>
              </a:rPr>
              <a:t>pretest.c</a:t>
            </a:r>
            <a:r>
              <a:rPr lang="en-US" sz="2400" dirty="0">
                <a:latin typeface="Lucida Console" panose="020B0609040504020204" pitchFamily="49" charset="0"/>
              </a:rPr>
              <a:t> 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2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run a multilevel model using </a:t>
            </a:r>
            <a:r>
              <a:rPr lang="en-US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lmer</a:t>
            </a:r>
            <a:r>
              <a:rPr lang="en-US" dirty="0">
                <a:solidFill>
                  <a:srgbClr val="0070C0"/>
                </a:solidFill>
                <a:latin typeface="Lucida Console" panose="020B0609040504020204" pitchFamily="49" charset="0"/>
              </a:rPr>
              <a:t>()</a:t>
            </a:r>
            <a:r>
              <a:rPr lang="en-US" dirty="0"/>
              <a:t> in the lme4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/>
          <a:lstStyle/>
          <a:p>
            <a:pPr marL="0" indent="0">
              <a:buNone/>
            </a:pPr>
            <a:endParaRPr lang="en-US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  </a:t>
            </a:r>
            <a:r>
              <a:rPr lang="en-US" sz="2400" dirty="0" err="1">
                <a:latin typeface="Lucida Console" panose="020B0609040504020204" pitchFamily="49" charset="0"/>
              </a:rPr>
              <a:t>lmer</a:t>
            </a:r>
            <a:r>
              <a:rPr lang="en-US" sz="2400" dirty="0">
                <a:latin typeface="Lucida Console" panose="020B060904050402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Lucida Console" panose="020B0609040504020204" pitchFamily="49" charset="0"/>
              </a:rPr>
              <a:t>data = </a:t>
            </a:r>
            <a:r>
              <a:rPr lang="en-US" sz="2400" b="1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twoclasses</a:t>
            </a:r>
            <a:r>
              <a:rPr lang="en-US" sz="2400" dirty="0">
                <a:latin typeface="Lucida Console" panose="020B06090405040202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	posttest ~ (1 | </a:t>
            </a:r>
            <a:r>
              <a:rPr lang="en-US" sz="2400" dirty="0" err="1">
                <a:latin typeface="Lucida Console" panose="020B0609040504020204" pitchFamily="49" charset="0"/>
              </a:rPr>
              <a:t>classroom.d</a:t>
            </a:r>
            <a:r>
              <a:rPr lang="en-US" sz="2400" dirty="0">
                <a:latin typeface="Lucida Console" panose="020B0609040504020204" pitchFamily="49" charset="0"/>
              </a:rPr>
              <a:t>) + </a:t>
            </a:r>
            <a:r>
              <a:rPr lang="en-US" sz="2400" dirty="0" err="1">
                <a:latin typeface="Lucida Console" panose="020B0609040504020204" pitchFamily="49" charset="0"/>
              </a:rPr>
              <a:t>pretest.c</a:t>
            </a:r>
            <a:r>
              <a:rPr lang="en-US" sz="2400" dirty="0">
                <a:latin typeface="Lucida Console" panose="020B0609040504020204" pitchFamily="49" charset="0"/>
              </a:rPr>
              <a:t> 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193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run a multilevel model using </a:t>
            </a:r>
            <a:r>
              <a:rPr lang="en-US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lmer</a:t>
            </a:r>
            <a:r>
              <a:rPr lang="en-US" dirty="0">
                <a:solidFill>
                  <a:srgbClr val="0070C0"/>
                </a:solidFill>
                <a:latin typeface="Lucida Console" panose="020B0609040504020204" pitchFamily="49" charset="0"/>
              </a:rPr>
              <a:t>()</a:t>
            </a:r>
            <a:r>
              <a:rPr lang="en-US" dirty="0"/>
              <a:t> in the lme4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/>
          <a:lstStyle/>
          <a:p>
            <a:pPr marL="0" indent="0">
              <a:buNone/>
            </a:pPr>
            <a:endParaRPr lang="en-US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  </a:t>
            </a:r>
            <a:r>
              <a:rPr lang="en-US" sz="2400" dirty="0" err="1">
                <a:latin typeface="Lucida Console" panose="020B0609040504020204" pitchFamily="49" charset="0"/>
              </a:rPr>
              <a:t>lmer</a:t>
            </a:r>
            <a:r>
              <a:rPr lang="en-US" sz="2400" dirty="0">
                <a:latin typeface="Lucida Console" panose="020B0609040504020204" pitchFamily="49" charset="0"/>
              </a:rPr>
              <a:t>(data = </a:t>
            </a:r>
            <a:r>
              <a:rPr lang="en-US" sz="2400" dirty="0" err="1">
                <a:latin typeface="Lucida Console" panose="020B0609040504020204" pitchFamily="49" charset="0"/>
              </a:rPr>
              <a:t>twoclasses</a:t>
            </a:r>
            <a:r>
              <a:rPr lang="en-US" sz="2400" dirty="0">
                <a:latin typeface="Lucida Console" panose="020B06090405040202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	posttest ~ </a:t>
            </a:r>
            <a:r>
              <a:rPr lang="en-US" sz="2400" b="1" dirty="0">
                <a:solidFill>
                  <a:srgbClr val="FF0000"/>
                </a:solidFill>
                <a:latin typeface="Lucida Console" panose="020B0609040504020204" pitchFamily="49" charset="0"/>
              </a:rPr>
              <a:t>(1 | </a:t>
            </a:r>
            <a:r>
              <a:rPr lang="en-US" sz="2400" b="1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classroom.d</a:t>
            </a:r>
            <a:r>
              <a:rPr lang="en-US" sz="2400" b="1" dirty="0">
                <a:solidFill>
                  <a:srgbClr val="FF0000"/>
                </a:solidFill>
                <a:latin typeface="Lucida Console" panose="020B0609040504020204" pitchFamily="49" charset="0"/>
              </a:rPr>
              <a:t>)</a:t>
            </a:r>
            <a:r>
              <a:rPr lang="en-US" sz="2400" dirty="0">
                <a:latin typeface="Lucida Console" panose="020B0609040504020204" pitchFamily="49" charset="0"/>
              </a:rPr>
              <a:t> + </a:t>
            </a:r>
            <a:r>
              <a:rPr lang="en-US" sz="2400" dirty="0" err="1">
                <a:latin typeface="Lucida Console" panose="020B0609040504020204" pitchFamily="49" charset="0"/>
              </a:rPr>
              <a:t>pretest.c</a:t>
            </a:r>
            <a:r>
              <a:rPr lang="en-US" sz="2400" dirty="0">
                <a:latin typeface="Lucida Console" panose="020B0609040504020204" pitchFamily="49" charset="0"/>
              </a:rPr>
              <a:t> )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This indicates that the intercept (1) varies from classroom to classroom</a:t>
            </a:r>
          </a:p>
        </p:txBody>
      </p:sp>
    </p:spTree>
    <p:extLst>
      <p:ext uri="{BB962C8B-B14F-4D97-AF65-F5344CB8AC3E}">
        <p14:creationId xmlns:p14="http://schemas.microsoft.com/office/powerpoint/2010/main" val="312721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run a multilevel model using </a:t>
            </a:r>
            <a:r>
              <a:rPr lang="en-US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lmer</a:t>
            </a:r>
            <a:r>
              <a:rPr lang="en-US" dirty="0">
                <a:solidFill>
                  <a:srgbClr val="0070C0"/>
                </a:solidFill>
                <a:latin typeface="Lucida Console" panose="020B0609040504020204" pitchFamily="49" charset="0"/>
              </a:rPr>
              <a:t>()</a:t>
            </a:r>
            <a:r>
              <a:rPr lang="en-US" dirty="0"/>
              <a:t> in the lme4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/>
          <a:lstStyle/>
          <a:p>
            <a:pPr marL="0" indent="0">
              <a:buNone/>
            </a:pPr>
            <a:endParaRPr lang="en-US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  </a:t>
            </a:r>
            <a:r>
              <a:rPr lang="en-US" sz="2400" dirty="0" err="1">
                <a:latin typeface="Lucida Console" panose="020B0609040504020204" pitchFamily="49" charset="0"/>
              </a:rPr>
              <a:t>lmer</a:t>
            </a:r>
            <a:r>
              <a:rPr lang="en-US" sz="2400" dirty="0">
                <a:latin typeface="Lucida Console" panose="020B0609040504020204" pitchFamily="49" charset="0"/>
              </a:rPr>
              <a:t>(data = </a:t>
            </a:r>
            <a:r>
              <a:rPr lang="en-US" sz="2400" dirty="0" err="1">
                <a:latin typeface="Lucida Console" panose="020B0609040504020204" pitchFamily="49" charset="0"/>
              </a:rPr>
              <a:t>twoclasses</a:t>
            </a:r>
            <a:r>
              <a:rPr lang="en-US" sz="2400" dirty="0">
                <a:latin typeface="Lucida Console" panose="020B06090405040202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	posttest ~ (1 | </a:t>
            </a:r>
            <a:r>
              <a:rPr lang="en-US" sz="2400" dirty="0" err="1">
                <a:latin typeface="Lucida Console" panose="020B0609040504020204" pitchFamily="49" charset="0"/>
              </a:rPr>
              <a:t>classroom.d</a:t>
            </a:r>
            <a:r>
              <a:rPr lang="en-US" sz="2400" dirty="0">
                <a:latin typeface="Lucida Console" panose="020B0609040504020204" pitchFamily="49" charset="0"/>
              </a:rPr>
              <a:t>) + </a:t>
            </a:r>
            <a:r>
              <a:rPr lang="en-US" sz="2400" b="1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pretest.c</a:t>
            </a:r>
            <a:r>
              <a:rPr lang="en-US" sz="2400" b="1" dirty="0">
                <a:solidFill>
                  <a:srgbClr val="FF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6205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Parsing part of the </a:t>
            </a:r>
            <a:r>
              <a:rPr lang="en-US" dirty="0">
                <a:solidFill>
                  <a:srgbClr val="0070C0"/>
                </a:solidFill>
                <a:latin typeface="Lucida Console" panose="020B0609040504020204" pitchFamily="49" charset="0"/>
              </a:rPr>
              <a:t>summary() </a:t>
            </a:r>
            <a:r>
              <a:rPr lang="en-US" dirty="0"/>
              <a:t>of</a:t>
            </a:r>
            <a:br>
              <a:rPr lang="en-US" dirty="0"/>
            </a:br>
            <a:r>
              <a:rPr lang="en-US" dirty="0"/>
              <a:t>an </a:t>
            </a:r>
            <a:r>
              <a:rPr lang="en-US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lmer</a:t>
            </a:r>
            <a:r>
              <a:rPr lang="en-US" dirty="0">
                <a:solidFill>
                  <a:srgbClr val="0070C0"/>
                </a:solidFill>
                <a:latin typeface="Lucida Console" panose="020B0609040504020204" pitchFamily="49" charset="0"/>
              </a:rPr>
              <a:t>() </a:t>
            </a:r>
            <a:r>
              <a:rPr lang="en-US" dirty="0"/>
              <a:t>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Lucida Console" panose="020B0609040504020204" pitchFamily="49" charset="0"/>
              </a:rPr>
              <a:t>Random effects:</a:t>
            </a:r>
          </a:p>
          <a:p>
            <a:pPr marL="0" indent="0">
              <a:buNone/>
            </a:pPr>
            <a:r>
              <a:rPr lang="en-US" sz="2000" b="1" dirty="0">
                <a:latin typeface="Lucida Console" panose="020B0609040504020204" pitchFamily="49" charset="0"/>
              </a:rPr>
              <a:t> Groups      Name        Variance </a:t>
            </a:r>
            <a:r>
              <a:rPr lang="en-US" sz="2000" b="1" dirty="0" err="1">
                <a:latin typeface="Lucida Console" panose="020B0609040504020204" pitchFamily="49" charset="0"/>
              </a:rPr>
              <a:t>Std.Dev</a:t>
            </a:r>
            <a:r>
              <a:rPr lang="en-US" sz="2000" b="1" dirty="0">
                <a:latin typeface="Lucida Console" panose="020B06090405040202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>
                <a:latin typeface="Lucida Console" panose="020B0609040504020204" pitchFamily="49" charset="0"/>
              </a:rPr>
              <a:t> </a:t>
            </a:r>
            <a:r>
              <a:rPr lang="en-US" sz="2000" b="1" dirty="0" err="1">
                <a:latin typeface="Lucida Console" panose="020B0609040504020204" pitchFamily="49" charset="0"/>
              </a:rPr>
              <a:t>classroom.d</a:t>
            </a:r>
            <a:r>
              <a:rPr lang="en-US" sz="2000" b="1" dirty="0">
                <a:latin typeface="Lucida Console" panose="020B0609040504020204" pitchFamily="49" charset="0"/>
              </a:rPr>
              <a:t> (Intercept)  44.72    6.688  </a:t>
            </a:r>
          </a:p>
          <a:p>
            <a:pPr marL="0" indent="0">
              <a:buNone/>
            </a:pPr>
            <a:r>
              <a:rPr lang="en-US" sz="2000" b="1" dirty="0">
                <a:latin typeface="Lucida Console" panose="020B0609040504020204" pitchFamily="49" charset="0"/>
              </a:rPr>
              <a:t> Residual                118.52   10.887  </a:t>
            </a:r>
          </a:p>
          <a:p>
            <a:pPr marL="0" indent="0">
              <a:buNone/>
            </a:pPr>
            <a:r>
              <a:rPr lang="en-US" sz="2000" b="1" dirty="0">
                <a:latin typeface="Lucida Console" panose="020B0609040504020204" pitchFamily="49" charset="0"/>
              </a:rPr>
              <a:t>Number of </a:t>
            </a:r>
            <a:r>
              <a:rPr lang="en-US" sz="2000" b="1" dirty="0" err="1">
                <a:latin typeface="Lucida Console" panose="020B0609040504020204" pitchFamily="49" charset="0"/>
              </a:rPr>
              <a:t>obs</a:t>
            </a:r>
            <a:r>
              <a:rPr lang="en-US" sz="2000" b="1" dirty="0">
                <a:latin typeface="Lucida Console" panose="020B0609040504020204" pitchFamily="49" charset="0"/>
              </a:rPr>
              <a:t>: 60, groups:  </a:t>
            </a:r>
            <a:r>
              <a:rPr lang="en-US" sz="2000" b="1" dirty="0" err="1">
                <a:latin typeface="Lucida Console" panose="020B0609040504020204" pitchFamily="49" charset="0"/>
              </a:rPr>
              <a:t>classroom.d</a:t>
            </a:r>
            <a:r>
              <a:rPr lang="en-US" sz="2000" b="1" dirty="0">
                <a:latin typeface="Lucida Console" panose="020B0609040504020204" pitchFamily="49" charset="0"/>
              </a:rPr>
              <a:t>, 2</a:t>
            </a:r>
          </a:p>
          <a:p>
            <a:pPr marL="0" indent="0">
              <a:buNone/>
            </a:pPr>
            <a:endParaRPr lang="en-US" sz="2000" b="1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Lucida Console" panose="020B0609040504020204" pitchFamily="49" charset="0"/>
              </a:rPr>
              <a:t>Fixed effects:</a:t>
            </a:r>
          </a:p>
          <a:p>
            <a:pPr marL="0" indent="0">
              <a:buNone/>
            </a:pPr>
            <a:r>
              <a:rPr lang="en-US" sz="2000" b="1" dirty="0">
                <a:latin typeface="Lucida Console" panose="020B0609040504020204" pitchFamily="49" charset="0"/>
              </a:rPr>
              <a:t>            Estimate Std. Error t value</a:t>
            </a:r>
          </a:p>
          <a:p>
            <a:pPr marL="0" indent="0">
              <a:buNone/>
            </a:pPr>
            <a:r>
              <a:rPr lang="en-US" sz="2000" b="1" dirty="0">
                <a:latin typeface="Lucida Console" panose="020B0609040504020204" pitchFamily="49" charset="0"/>
              </a:rPr>
              <a:t>(Intercept)  65.0333     4.9333  13.182</a:t>
            </a:r>
          </a:p>
          <a:p>
            <a:pPr marL="0" indent="0">
              <a:buNone/>
            </a:pPr>
            <a:r>
              <a:rPr lang="en-US" sz="2000" b="1" dirty="0" err="1">
                <a:latin typeface="Lucida Console" panose="020B0609040504020204" pitchFamily="49" charset="0"/>
              </a:rPr>
              <a:t>pretest.c</a:t>
            </a:r>
            <a:r>
              <a:rPr lang="en-US" sz="2000" b="1" dirty="0">
                <a:latin typeface="Lucida Console" panose="020B0609040504020204" pitchFamily="49" charset="0"/>
              </a:rPr>
              <a:t>     0.2089     0.1036   2.017</a:t>
            </a:r>
          </a:p>
        </p:txBody>
      </p:sp>
    </p:spTree>
    <p:extLst>
      <p:ext uri="{BB962C8B-B14F-4D97-AF65-F5344CB8AC3E}">
        <p14:creationId xmlns:p14="http://schemas.microsoft.com/office/powerpoint/2010/main" val="1205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Analysis option: multilevel modeling</a:t>
            </a:r>
            <a:br>
              <a:rPr lang="en-US" dirty="0"/>
            </a:br>
            <a:r>
              <a:rPr lang="en-US" sz="3100" i="1" dirty="0">
                <a:solidFill>
                  <a:srgbClr val="0070C0"/>
                </a:solidFill>
                <a:latin typeface="Lucida Console" panose="020B0609040504020204" pitchFamily="49" charset="0"/>
              </a:rPr>
              <a:t>#  Section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334000" y="1600200"/>
                <a:ext cx="3657600" cy="4724400"/>
              </a:xfrm>
            </p:spPr>
            <p:txBody>
              <a:bodyPr>
                <a:noAutofit/>
              </a:bodyPr>
              <a:lstStyle/>
              <a:p>
                <a:r>
                  <a:rPr lang="en-US" sz="2100" i="1" dirty="0"/>
                  <a:t>R</a:t>
                </a:r>
                <a:r>
                  <a:rPr lang="en-US" sz="2100" baseline="30000" dirty="0"/>
                  <a:t>2</a:t>
                </a:r>
                <a:r>
                  <a:rPr lang="en-US" sz="2100" dirty="0"/>
                  <a:t> = complicated; </a:t>
                </a:r>
                <a:r>
                  <a:rPr lang="en-US" sz="2100" i="1" dirty="0" err="1"/>
                  <a:t>s</a:t>
                </a:r>
                <a:r>
                  <a:rPr lang="en-US" sz="2100" baseline="-25000" dirty="0" err="1"/>
                  <a:t>resid</a:t>
                </a:r>
                <a:r>
                  <a:rPr lang="en-US" sz="2100" dirty="0"/>
                  <a:t> = 10.9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sz="2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65</m:t>
                    </m:r>
                    <m:r>
                      <a:rPr lang="en-US" sz="2100" i="1">
                        <a:latin typeface="Cambria Math" panose="02040503050406030204" pitchFamily="18" charset="0"/>
                      </a:rPr>
                      <m:t>+0.2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100" i="1">
                        <a:latin typeface="Cambria Math" panose="02040503050406030204" pitchFamily="18" charset="0"/>
                      </a:rPr>
                      <m:t>𝑟𝑒</m:t>
                    </m:r>
                  </m:oMath>
                </a14:m>
                <a:r>
                  <a:rPr lang="en-US" sz="2100" dirty="0"/>
                  <a:t> </a:t>
                </a:r>
              </a:p>
              <a:p>
                <a:pPr marL="0" indent="0" algn="ctr">
                  <a:buNone/>
                </a:pPr>
                <a:r>
                  <a:rPr lang="en-US" sz="2100" dirty="0" err="1"/>
                  <a:t>var</a:t>
                </a:r>
                <a:r>
                  <a:rPr lang="en-US" sz="2100" dirty="0"/>
                  <a:t>(classroom) = 44.7</a:t>
                </a:r>
              </a:p>
              <a:p>
                <a:r>
                  <a:rPr lang="en-US" sz="2100" dirty="0"/>
                  <a:t>intercept represents grand mean</a:t>
                </a:r>
              </a:p>
              <a:p>
                <a:r>
                  <a:rPr lang="en-US" sz="2100" dirty="0"/>
                  <a:t>variance represents classroom mean (intercept) differences</a:t>
                </a:r>
              </a:p>
              <a:p>
                <a:r>
                  <a:rPr lang="en-US" sz="2100" dirty="0"/>
                  <a:t>residuals </a:t>
                </a:r>
                <a:r>
                  <a:rPr lang="en-US" sz="2100" b="1" i="1" dirty="0"/>
                  <a:t>nearly </a:t>
                </a:r>
                <a:r>
                  <a:rPr lang="en-US" sz="2100" dirty="0"/>
                  <a:t>identical to using classroom as a predictor</a:t>
                </a:r>
              </a:p>
              <a:p>
                <a:r>
                  <a:rPr lang="en-US" sz="2100" dirty="0"/>
                  <a:t>pro: scaling up (e.g., to 30 classes) costs no parameters</a:t>
                </a: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334000" y="1600200"/>
                <a:ext cx="3657600" cy="4724400"/>
              </a:xfrm>
              <a:blipFill rotWithShape="0">
                <a:blip r:embed="rId2"/>
                <a:stretch>
                  <a:fillRect l="-1667" t="-903" r="-1667" b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600200"/>
            <a:ext cx="4784652" cy="4800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1600200"/>
            <a:ext cx="4784652" cy="4800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6241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Imagine that we collected more data for a second classroom and found this: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60</m:t>
                      </m:r>
                      <m:r>
                        <a:rPr lang="en-US" i="1">
                          <a:latin typeface="Cambria Math"/>
                        </a:rPr>
                        <m:t>+0.2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Different intercept (maybe the class has a different overall level of ability)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30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options, from least to most complex: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/>
              <a:t>Combine the data across classes and ignore that they come from different classes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/>
              <a:t>Acknowledge that the data come from different classes and include classrooms as a part of our regression model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/>
              <a:t>Multilevel modeling</a:t>
            </a:r>
          </a:p>
        </p:txBody>
      </p:sp>
    </p:spTree>
    <p:extLst>
      <p:ext uri="{BB962C8B-B14F-4D97-AF65-F5344CB8AC3E}">
        <p14:creationId xmlns:p14="http://schemas.microsoft.com/office/powerpoint/2010/main" val="187701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Collapsing across classes</a:t>
                </a:r>
              </a:p>
              <a:p>
                <a:r>
                  <a:rPr lang="en-US" dirty="0"/>
                  <a:t>This gives us: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65</m:t>
                      </m:r>
                      <m:r>
                        <a:rPr lang="en-US" i="1">
                          <a:latin typeface="Cambria Math"/>
                        </a:rPr>
                        <m:t>+0.2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969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Modeling the classroom, too</a:t>
                </a:r>
              </a:p>
              <a:p>
                <a:r>
                  <a:rPr lang="en-US" dirty="0"/>
                  <a:t>Using a dummy-code (classroom 1 = 0)</a:t>
                </a:r>
              </a:p>
              <a:p>
                <a:r>
                  <a:rPr lang="en-US" dirty="0"/>
                  <a:t>This gives us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𝑝𝑟𝑒𝑡𝑒𝑠𝑡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𝑐𝑙𝑎𝑠𝑠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=70+0.2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𝑝𝑟𝑒𝑡𝑒𝑠𝑡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+(−10)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𝑐𝑙𝑎𝑠𝑠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878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Modeling not only the effect of the pretest at the subject level</a:t>
                </a:r>
              </a:p>
              <a:p>
                <a:r>
                  <a:rPr lang="en-US" dirty="0"/>
                  <a:t>Also modeling the differences in classrooms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 smtClean="0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𝑝𝑟𝑒𝑡𝑒𝑠𝑡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419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Modeling not only the effect of the pretest at the subject level</a:t>
                </a:r>
              </a:p>
              <a:p>
                <a:r>
                  <a:rPr lang="en-US" dirty="0"/>
                  <a:t>Also modeling the differences in classrooms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𝑝𝑟𝑒𝑡𝑒𝑠𝑡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This is called a random-intercept model, and can be presented as one equation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𝑝𝑟𝑒𝑡𝑒𝑠𝑡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37" t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225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up with the names?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You’ll hear many names for the same (or similar analyses)</a:t>
            </a:r>
          </a:p>
          <a:p>
            <a:pPr lvl="1"/>
            <a:r>
              <a:rPr lang="en-US" dirty="0"/>
              <a:t>linear mixed effects models; mixed linear models; linear mixed models</a:t>
            </a:r>
          </a:p>
          <a:p>
            <a:pPr lvl="1"/>
            <a:r>
              <a:rPr lang="en-US" dirty="0"/>
              <a:t>hierarchical linear modeling (HLM)</a:t>
            </a:r>
          </a:p>
          <a:p>
            <a:pPr lvl="1"/>
            <a:r>
              <a:rPr lang="en-US" dirty="0"/>
              <a:t>general linear mixed model</a:t>
            </a:r>
          </a:p>
          <a:p>
            <a:pPr lvl="1"/>
            <a:r>
              <a:rPr lang="en-US" dirty="0"/>
              <a:t>mixed models</a:t>
            </a:r>
          </a:p>
          <a:p>
            <a:pPr lvl="1"/>
            <a:r>
              <a:rPr lang="en-US" dirty="0"/>
              <a:t>nested growth curves</a:t>
            </a:r>
          </a:p>
          <a:p>
            <a:pPr lvl="1"/>
            <a:r>
              <a:rPr lang="en-US" dirty="0"/>
              <a:t>random effects modeling</a:t>
            </a:r>
          </a:p>
          <a:p>
            <a:pPr lvl="1"/>
            <a:r>
              <a:rPr lang="en-US" dirty="0"/>
              <a:t>random coefficient modeling</a:t>
            </a:r>
          </a:p>
          <a:p>
            <a:pPr lvl="1"/>
            <a:r>
              <a:rPr lang="en-US" dirty="0"/>
              <a:t>covariance components models</a:t>
            </a:r>
          </a:p>
        </p:txBody>
      </p:sp>
    </p:spTree>
    <p:extLst>
      <p:ext uri="{BB962C8B-B14F-4D97-AF65-F5344CB8AC3E}">
        <p14:creationId xmlns:p14="http://schemas.microsoft.com/office/powerpoint/2010/main" val="15493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3973</TotalTime>
  <Words>1182</Words>
  <Application>Microsoft Office PowerPoint</Application>
  <PresentationFormat>On-screen Show (4:3)</PresentationFormat>
  <Paragraphs>181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Cambria Math</vt:lpstr>
      <vt:lpstr>Lucida Console</vt:lpstr>
      <vt:lpstr>Office Theme</vt:lpstr>
      <vt:lpstr>intro to multilevel modeling</vt:lpstr>
      <vt:lpstr>What is this about?</vt:lpstr>
      <vt:lpstr>A complication</vt:lpstr>
      <vt:lpstr>What should we do?</vt:lpstr>
      <vt:lpstr>Option 1</vt:lpstr>
      <vt:lpstr>Option 2</vt:lpstr>
      <vt:lpstr>Option 3</vt:lpstr>
      <vt:lpstr>Option 3</vt:lpstr>
      <vt:lpstr>What’s up with the names?</vt:lpstr>
      <vt:lpstr>What’s “mixed” about these models?</vt:lpstr>
      <vt:lpstr>What is multilevel data?</vt:lpstr>
      <vt:lpstr>What is multilevel data?</vt:lpstr>
      <vt:lpstr>Some diagrams of multilevel data: students (within conditions) within schools</vt:lpstr>
      <vt:lpstr>Some diagrams of multilevel data: observations (within conditions) within subjects</vt:lpstr>
      <vt:lpstr>Why does this matter?</vt:lpstr>
      <vt:lpstr>yet more introduction to MLM</vt:lpstr>
      <vt:lpstr>exploring the twoclassrooms data #  Section 1</vt:lpstr>
      <vt:lpstr>separate regressions #  Section 2</vt:lpstr>
      <vt:lpstr>analysis option: collapsing across classrooms #  Section 3</vt:lpstr>
      <vt:lpstr>analysis option: modeling classrooms as a predictor #  Section 4</vt:lpstr>
      <vt:lpstr>How to run a multilevel model using lmer() in the lme4 package</vt:lpstr>
      <vt:lpstr>How to run a multilevel model using lmer() in the lme4 package</vt:lpstr>
      <vt:lpstr>How to run a multilevel model using lmer() in the lme4 package</vt:lpstr>
      <vt:lpstr>How to run a multilevel model using lmer() in the lme4 package</vt:lpstr>
      <vt:lpstr>Parsing part of the summary() of an lmer() call</vt:lpstr>
      <vt:lpstr>Analysis option: multilevel modeling #  Section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Thursday!</dc:title>
  <dc:creator>William Levine</dc:creator>
  <cp:lastModifiedBy>Bill Levine</cp:lastModifiedBy>
  <cp:revision>358</cp:revision>
  <cp:lastPrinted>2019-06-04T13:49:15Z</cp:lastPrinted>
  <dcterms:created xsi:type="dcterms:W3CDTF">2012-09-27T13:38:59Z</dcterms:created>
  <dcterms:modified xsi:type="dcterms:W3CDTF">2024-04-17T16:55:49Z</dcterms:modified>
</cp:coreProperties>
</file>