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3" r:id="rId2"/>
    <p:sldId id="358" r:id="rId3"/>
    <p:sldId id="340" r:id="rId4"/>
    <p:sldId id="353" r:id="rId5"/>
    <p:sldId id="354" r:id="rId6"/>
    <p:sldId id="355" r:id="rId7"/>
    <p:sldId id="356" r:id="rId8"/>
    <p:sldId id="343" r:id="rId9"/>
    <p:sldId id="348" r:id="rId10"/>
    <p:sldId id="357" r:id="rId11"/>
    <p:sldId id="359" r:id="rId12"/>
    <p:sldId id="360" r:id="rId13"/>
    <p:sldId id="361" r:id="rId14"/>
    <p:sldId id="362" r:id="rId15"/>
    <p:sldId id="336" r:id="rId16"/>
    <p:sldId id="377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79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05" autoAdjust="0"/>
    <p:restoredTop sz="94647" autoAdjust="0"/>
  </p:normalViewPr>
  <p:slideViewPr>
    <p:cSldViewPr>
      <p:cViewPr varScale="1">
        <p:scale>
          <a:sx n="102" d="100"/>
          <a:sy n="102" d="100"/>
        </p:scale>
        <p:origin x="13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233F-05C2-488B-87B8-EA2739E7A9D8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C91E-4BC3-4C6F-9A33-3F92F13F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4D5BD-54AA-4782-9C70-5AB6D2E484BA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29A9C-C2AE-4355-ADFC-09208822F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4951-B977-458E-A724-17B45613EB17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little more multilevel modeling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April 22, 2024</a:t>
            </a:r>
          </a:p>
        </p:txBody>
      </p:sp>
    </p:spTree>
    <p:extLst>
      <p:ext uri="{BB962C8B-B14F-4D97-AF65-F5344CB8AC3E}">
        <p14:creationId xmlns:p14="http://schemas.microsoft.com/office/powerpoint/2010/main" val="316319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Analysis option: multilevel modeling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Autofit/>
              </a:bodyPr>
              <a:lstStyle/>
              <a:p>
                <a:r>
                  <a:rPr lang="en-US" sz="2100" i="1" dirty="0"/>
                  <a:t>R</a:t>
                </a:r>
                <a:r>
                  <a:rPr lang="en-US" sz="2100" baseline="30000" dirty="0"/>
                  <a:t>2</a:t>
                </a:r>
                <a:r>
                  <a:rPr lang="en-US" sz="2100" dirty="0"/>
                  <a:t> = complicated; </a:t>
                </a:r>
                <a:r>
                  <a:rPr lang="en-US" sz="2100" i="1" dirty="0" err="1"/>
                  <a:t>s</a:t>
                </a:r>
                <a:r>
                  <a:rPr lang="en-US" sz="2100" baseline="-25000" dirty="0" err="1"/>
                  <a:t>resid</a:t>
                </a:r>
                <a:r>
                  <a:rPr lang="en-US" sz="2100" dirty="0"/>
                  <a:t> = 10.9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𝑟𝑒</m:t>
                    </m:r>
                  </m:oMath>
                </a14:m>
                <a:r>
                  <a:rPr lang="en-US" sz="2100" dirty="0"/>
                  <a:t> </a:t>
                </a:r>
              </a:p>
              <a:p>
                <a:pPr marL="0" indent="0" algn="ctr">
                  <a:buNone/>
                </a:pPr>
                <a:r>
                  <a:rPr lang="en-US" sz="2100" dirty="0" err="1"/>
                  <a:t>var</a:t>
                </a:r>
                <a:r>
                  <a:rPr lang="en-US" sz="2100" dirty="0"/>
                  <a:t>(classroom) = 44.7</a:t>
                </a:r>
              </a:p>
              <a:p>
                <a:r>
                  <a:rPr lang="en-US" sz="2100" dirty="0"/>
                  <a:t>intercept represents grand mean</a:t>
                </a:r>
              </a:p>
              <a:p>
                <a:r>
                  <a:rPr lang="en-US" sz="2100" dirty="0"/>
                  <a:t>variance represents classroom mean (intercept) differences</a:t>
                </a:r>
              </a:p>
              <a:p>
                <a:r>
                  <a:rPr lang="en-US" sz="2100" dirty="0"/>
                  <a:t>residuals </a:t>
                </a:r>
                <a:r>
                  <a:rPr lang="en-US" sz="2100" b="1" i="1" dirty="0"/>
                  <a:t>nearly </a:t>
                </a:r>
                <a:r>
                  <a:rPr lang="en-US" sz="2100" dirty="0"/>
                  <a:t>identical to using classroom as a predictor</a:t>
                </a:r>
              </a:p>
              <a:p>
                <a:r>
                  <a:rPr lang="en-US" sz="2100" dirty="0"/>
                  <a:t>pro: scaling up (e.g., to 30 classes) costs no parameters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667" t="-903" r="-1667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24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scaling up to 30 classes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1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30 (!) separate regressions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257800" y="1219200"/>
                <a:ext cx="3733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30 regression equations</a:t>
                </a:r>
              </a:p>
              <a:p>
                <a:pPr marL="400050" lvl="1" indent="0">
                  <a:buNone/>
                </a:pPr>
                <a:r>
                  <a:rPr lang="en-US" sz="1600" dirty="0"/>
                  <a:t>class1: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=66.0+(0.40)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𝑝𝑟𝑒𝑡𝑒𝑠𝑡</m:t>
                    </m:r>
                  </m:oMath>
                </a14:m>
                <a:endParaRPr lang="en-US" sz="1600" dirty="0"/>
              </a:p>
              <a:p>
                <a:pPr marL="400050" lvl="1" indent="0">
                  <a:buNone/>
                </a:pPr>
                <a:r>
                  <a:rPr lang="en-US" sz="1600" dirty="0"/>
                  <a:t>class2: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=70.4+(−0.06)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𝑝𝑟𝑒𝑡𝑒𝑠𝑡</m:t>
                    </m:r>
                  </m:oMath>
                </a14:m>
                <a:endParaRPr lang="en-US" sz="1600" dirty="0"/>
              </a:p>
              <a:p>
                <a:pPr marL="400050" lvl="1" indent="0">
                  <a:buNone/>
                </a:pPr>
                <a:r>
                  <a:rPr lang="en-US" sz="1600" dirty="0"/>
                  <a:t>class3: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=60.4+(0.25)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𝑝𝑟𝑒𝑡𝑒𝑠𝑡</m:t>
                    </m:r>
                  </m:oMath>
                </a14:m>
                <a:endParaRPr lang="en-US" sz="1600" dirty="0"/>
              </a:p>
              <a:p>
                <a:pPr marL="400050" lvl="1" indent="0">
                  <a:buNone/>
                </a:pPr>
                <a:r>
                  <a:rPr lang="en-US" sz="2000" dirty="0"/>
                  <a:t>...</a:t>
                </a:r>
              </a:p>
              <a:p>
                <a:r>
                  <a:rPr lang="en-US" sz="1800" dirty="0"/>
                  <a:t>all slopes: </a:t>
                </a:r>
                <a:r>
                  <a:rPr lang="en-US" sz="1800" i="1" dirty="0"/>
                  <a:t>M</a:t>
                </a:r>
                <a:r>
                  <a:rPr lang="en-US" sz="1800" dirty="0"/>
                  <a:t> = 0.19, </a:t>
                </a:r>
                <a:r>
                  <a:rPr lang="en-US" sz="1800" i="1" dirty="0"/>
                  <a:t>SD</a:t>
                </a:r>
                <a:r>
                  <a:rPr lang="en-US" sz="1800" dirty="0"/>
                  <a:t> = 0.15</a:t>
                </a:r>
              </a:p>
              <a:p>
                <a:r>
                  <a:rPr lang="en-US" sz="1800" dirty="0"/>
                  <a:t>all intercepts: </a:t>
                </a:r>
                <a:r>
                  <a:rPr lang="en-US" sz="1800" i="1" dirty="0"/>
                  <a:t>M</a:t>
                </a:r>
                <a:r>
                  <a:rPr lang="en-US" sz="1800" dirty="0"/>
                  <a:t> = 63.6, </a:t>
                </a:r>
                <a:r>
                  <a:rPr lang="en-US" sz="1800" i="1" dirty="0"/>
                  <a:t>SD</a:t>
                </a:r>
                <a:r>
                  <a:rPr lang="en-US" sz="1800" dirty="0"/>
                  <a:t> = 3.17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257800" y="1219200"/>
                <a:ext cx="3733800" cy="4525963"/>
              </a:xfrm>
              <a:blipFill rotWithShape="0">
                <a:blip r:embed="rId2"/>
                <a:stretch>
                  <a:fillRect l="-147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070646"/>
            <a:ext cx="3315680" cy="30175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6521" y="3840480"/>
            <a:ext cx="3315679" cy="30175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3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Analysis option: modeling classrooms as a predictor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65.9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𝑟𝑒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−2.4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10+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2.4</m:t>
                        </m:r>
                      </m:e>
                    </m:d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class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11+…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intercept represents class1</a:t>
                </a:r>
              </a:p>
              <a:p>
                <a:r>
                  <a:rPr lang="en-US" sz="2800" dirty="0"/>
                  <a:t>each class now has a slope; there are 29 slopes</a:t>
                </a:r>
              </a:p>
              <a:p>
                <a:r>
                  <a:rPr lang="en-US" sz="2800" dirty="0"/>
                  <a:t>we can add each slope to the intercept to find one for each class</a:t>
                </a:r>
              </a:p>
              <a:p>
                <a:r>
                  <a:rPr lang="en-US" sz="2800" dirty="0"/>
                  <a:t>do we care about each intercept?</a:t>
                </a:r>
              </a:p>
              <a:p>
                <a:r>
                  <a:rPr lang="en-US" sz="2800" dirty="0"/>
                  <a:t>if not, why not just model how much variability there is in them?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0">
                <a:blip r:embed="rId2"/>
                <a:stretch>
                  <a:fillRect l="-1263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3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Analysis option: MLM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Random effects: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 Groups   Name        Variance </a:t>
            </a:r>
            <a:r>
              <a:rPr lang="en-US" sz="1400" dirty="0" err="1">
                <a:latin typeface="Lucida Console" panose="020B0609040504020204" pitchFamily="49" charset="0"/>
              </a:rPr>
              <a:t>Std.Dev</a:t>
            </a:r>
            <a:r>
              <a:rPr lang="en-US" sz="1400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 class.id (Intercept)   </a:t>
            </a:r>
            <a:r>
              <a:rPr lang="en-US" sz="1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4.517   2.125  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 Residual             148.925  12.203  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Number of </a:t>
            </a:r>
            <a:r>
              <a:rPr lang="en-US" sz="1400" dirty="0" err="1">
                <a:latin typeface="Lucida Console" panose="020B0609040504020204" pitchFamily="49" charset="0"/>
              </a:rPr>
              <a:t>obs</a:t>
            </a:r>
            <a:r>
              <a:rPr lang="en-US" sz="1400" dirty="0">
                <a:latin typeface="Lucida Console" panose="020B0609040504020204" pitchFamily="49" charset="0"/>
              </a:rPr>
              <a:t>: 822, groups:  class.id, 30</a:t>
            </a:r>
          </a:p>
          <a:p>
            <a:pPr marL="0" indent="0">
              <a:buNone/>
            </a:pPr>
            <a:endParaRPr lang="en-US" sz="1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Fixed effects: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Estimate Std. Error t value</a:t>
            </a:r>
          </a:p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(Intercept) </a:t>
            </a:r>
            <a:r>
              <a:rPr lang="en-US" sz="1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63.58769</a:t>
            </a:r>
            <a:r>
              <a:rPr lang="en-US" sz="1400" dirty="0">
                <a:latin typeface="Lucida Console" panose="020B0609040504020204" pitchFamily="49" charset="0"/>
              </a:rPr>
              <a:t>    0.57648  110.30</a:t>
            </a:r>
          </a:p>
          <a:p>
            <a:pPr marL="0" indent="0">
              <a:buNone/>
            </a:pPr>
            <a:r>
              <a:rPr lang="en-US" sz="1400" dirty="0" err="1">
                <a:latin typeface="Lucida Console" panose="020B0609040504020204" pitchFamily="49" charset="0"/>
              </a:rPr>
              <a:t>pretest.c</a:t>
            </a:r>
            <a:r>
              <a:rPr lang="en-US" sz="1400" dirty="0">
                <a:latin typeface="Lucida Console" panose="020B0609040504020204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0.20042</a:t>
            </a:r>
            <a:r>
              <a:rPr lang="en-US" sz="1400" dirty="0">
                <a:latin typeface="Lucida Console" panose="020B0609040504020204" pitchFamily="49" charset="0"/>
              </a:rPr>
              <a:t>    0.03509    5.71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29200" y="1600200"/>
                <a:ext cx="40386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=63.6+0.2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𝑝𝑟𝑒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intercept represents everyone’s mean</a:t>
                </a:r>
              </a:p>
              <a:p>
                <a:r>
                  <a:rPr lang="en-US" sz="2400" dirty="0"/>
                  <a:t>variability in intercepts</a:t>
                </a:r>
              </a:p>
              <a:p>
                <a:pPr marL="457200" lvl="1" indent="0">
                  <a:buNone/>
                </a:pPr>
                <a:r>
                  <a:rPr lang="en-US" dirty="0" err="1"/>
                  <a:t>var</a:t>
                </a:r>
                <a:r>
                  <a:rPr lang="en-US" dirty="0"/>
                  <a:t> = 4.52 (</a:t>
                </a:r>
                <a:r>
                  <a:rPr lang="en-US" i="1" dirty="0"/>
                  <a:t>SD</a:t>
                </a:r>
                <a:r>
                  <a:rPr lang="en-US" dirty="0"/>
                  <a:t> = 2.15)</a:t>
                </a:r>
              </a:p>
              <a:p>
                <a:r>
                  <a:rPr lang="en-US" sz="2400" dirty="0"/>
                  <a:t>one slope for everyone (we’re assuming it’s fixed for everyone, so we get no estimate of variability)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29200" y="1600200"/>
                <a:ext cx="4038600" cy="4525963"/>
              </a:xfrm>
              <a:blipFill rotWithShape="0">
                <a:blip r:embed="rId2"/>
                <a:stretch>
                  <a:fillRect l="-1961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7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model we’re estimating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00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]+[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u="sng" dirty="0"/>
                  <a:t>Translated</a:t>
                </a:r>
              </a:p>
              <a:p>
                <a:pPr marL="0" indent="0">
                  <a:buNone/>
                </a:pPr>
                <a:r>
                  <a:rPr lang="en-US" sz="2800" dirty="0"/>
                  <a:t>(</a:t>
                </a:r>
                <a:r>
                  <a:rPr lang="en-US" sz="2800" i="1" dirty="0"/>
                  <a:t>Y</a:t>
                </a:r>
                <a:r>
                  <a:rPr lang="en-US" sz="2800" dirty="0"/>
                  <a:t>) each student’s posttest score (is a function of) =</a:t>
                </a:r>
              </a:p>
              <a:p>
                <a:pPr marL="0" indent="0">
                  <a:buNone/>
                </a:pPr>
                <a:r>
                  <a:rPr lang="en-US" sz="2800" dirty="0"/>
                  <a:t>(</a:t>
                </a:r>
                <a:r>
                  <a:rPr lang="el-G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γ</a:t>
                </a:r>
                <a:r>
                  <a:rPr lang="en-US" sz="2800" dirty="0"/>
                  <a:t>) the grand mean of all scores +</a:t>
                </a:r>
              </a:p>
              <a:p>
                <a:pPr marL="0" indent="0">
                  <a:buNone/>
                </a:pPr>
                <a:r>
                  <a:rPr lang="en-US" sz="2800" dirty="0"/>
                  <a:t>(</a:t>
                </a:r>
                <a:r>
                  <a:rPr lang="en-US" sz="2800" i="1" dirty="0"/>
                  <a:t>X</a:t>
                </a:r>
                <a:r>
                  <a:rPr lang="en-US" sz="2800" dirty="0"/>
                  <a:t>) the student’s pretest score (times slope) +</a:t>
                </a:r>
              </a:p>
              <a:p>
                <a:pPr marL="0" indent="0">
                  <a:buNone/>
                </a:pPr>
                <a:r>
                  <a:rPr lang="en-US" sz="2800" dirty="0"/>
                  <a:t>(</a:t>
                </a:r>
                <a:r>
                  <a:rPr lang="en-US" sz="2800" i="1" dirty="0"/>
                  <a:t>u</a:t>
                </a:r>
                <a:r>
                  <a:rPr lang="en-US" sz="2800" dirty="0"/>
                  <a:t>) the student’s classroom’s residual +</a:t>
                </a:r>
              </a:p>
              <a:p>
                <a:pPr marL="0" indent="0">
                  <a:buNone/>
                </a:pPr>
                <a:r>
                  <a:rPr lang="en-US" sz="2800" dirty="0"/>
                  <a:t>(</a:t>
                </a:r>
                <a:r>
                  <a:rPr lang="en-US" sz="2800" i="1" dirty="0"/>
                  <a:t>e</a:t>
                </a:r>
                <a:r>
                  <a:rPr lang="en-US" sz="2800" dirty="0"/>
                  <a:t>) the student’s residual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19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lmer</a:t>
            </a:r>
            <a:r>
              <a:rPr lang="en-US" dirty="0"/>
              <a:t> output (for 30 classes)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1295400"/>
            <a:ext cx="584835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2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FE98-ECF1-E53A-6E2C-266898CE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classrooms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2243A-48FA-EAEF-C248-E642971BE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 predictor (X, a pretest), mean-centered</a:t>
            </a:r>
          </a:p>
          <a:p>
            <a:r>
              <a:rPr lang="en-US" dirty="0"/>
              <a:t>one outcome (Y, a standardized test)</a:t>
            </a:r>
          </a:p>
          <a:p>
            <a:r>
              <a:rPr lang="en-US" dirty="0"/>
              <a:t>one class scores 10 points higher than average than the other</a:t>
            </a:r>
          </a:p>
          <a:p>
            <a:r>
              <a:rPr lang="en-US" dirty="0"/>
              <a:t>the X-Y relationship in the two classes is the same</a:t>
            </a:r>
          </a:p>
        </p:txBody>
      </p:sp>
    </p:spTree>
    <p:extLst>
      <p:ext uri="{BB962C8B-B14F-4D97-AF65-F5344CB8AC3E}">
        <p14:creationId xmlns:p14="http://schemas.microsoft.com/office/powerpoint/2010/main" val="327710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Modeling not only the effect of the pretest at the subject level</a:t>
                </a:r>
              </a:p>
              <a:p>
                <a:r>
                  <a:rPr lang="en-US" dirty="0"/>
                  <a:t>Also modeling the differences in classrooms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This is called a random-intercept model, and can be presented as one equation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2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the </a:t>
            </a:r>
            <a:r>
              <a:rPr lang="en-US" dirty="0" err="1"/>
              <a:t>twoclassrooms</a:t>
            </a:r>
            <a:r>
              <a:rPr lang="en-US" dirty="0"/>
              <a:t> data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notice:</a:t>
            </a:r>
          </a:p>
          <a:p>
            <a:pPr lvl="1"/>
            <a:r>
              <a:rPr lang="en-US" dirty="0"/>
              <a:t>classes have similar slopes</a:t>
            </a:r>
          </a:p>
          <a:p>
            <a:pPr lvl="1"/>
            <a:r>
              <a:rPr lang="en-US" dirty="0"/>
              <a:t>class1 has an intercept of 70</a:t>
            </a:r>
          </a:p>
          <a:p>
            <a:pPr lvl="1"/>
            <a:r>
              <a:rPr lang="en-US" dirty="0"/>
              <a:t>class2 has an intercept of 60</a:t>
            </a:r>
          </a:p>
          <a:p>
            <a:r>
              <a:rPr lang="en-US" dirty="0"/>
              <a:t>think of intercepts as DV means (when predictors are centered)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95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regressions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/>
                  <a:t>class 1 regression equation (rounded)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=70+0.2∗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𝑝𝑟𝑒𝑡𝑒𝑠𝑡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class 2 regression equation (rounded)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0+0.2∗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𝑝𝑟𝑒𝑡𝑒𝑠𝑡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2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analysis option: collapsing across classrooms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Autofit/>
              </a:bodyPr>
              <a:lstStyle/>
              <a:p>
                <a:r>
                  <a:rPr lang="en-US" sz="2200" i="1" dirty="0"/>
                  <a:t>R</a:t>
                </a:r>
                <a:r>
                  <a:rPr lang="en-US" sz="2200" baseline="30000" dirty="0"/>
                  <a:t>2</a:t>
                </a:r>
                <a:r>
                  <a:rPr lang="en-US" sz="2200" dirty="0"/>
                  <a:t> = .055; </a:t>
                </a:r>
                <a:r>
                  <a:rPr lang="en-US" sz="2200" i="1" dirty="0" err="1"/>
                  <a:t>s</a:t>
                </a:r>
                <a:r>
                  <a:rPr lang="en-US" sz="2200" baseline="-25000" dirty="0" err="1"/>
                  <a:t>resid</a:t>
                </a:r>
                <a:r>
                  <a:rPr lang="en-US" sz="2200" dirty="0"/>
                  <a:t> = 11.9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𝑝𝑟𝑒𝑡𝑒𝑠𝑡</m:t>
                    </m:r>
                  </m:oMath>
                </a14:m>
                <a:r>
                  <a:rPr lang="en-US" sz="2200" dirty="0"/>
                  <a:t> </a:t>
                </a:r>
              </a:p>
              <a:p>
                <a:r>
                  <a:rPr lang="en-US" sz="2200" dirty="0"/>
                  <a:t>intercept between 60 &amp; 70</a:t>
                </a:r>
              </a:p>
              <a:p>
                <a:r>
                  <a:rPr lang="en-US" sz="2200" dirty="0"/>
                  <a:t>pro: </a:t>
                </a:r>
                <a:r>
                  <a:rPr lang="en-US" sz="2200" i="1" dirty="0"/>
                  <a:t>n</a:t>
                </a:r>
                <a:r>
                  <a:rPr lang="en-US" sz="2200" dirty="0"/>
                  <a:t> = 60 better than </a:t>
                </a:r>
                <a:r>
                  <a:rPr lang="en-US" sz="2200" i="1" dirty="0"/>
                  <a:t>n</a:t>
                </a:r>
                <a:r>
                  <a:rPr lang="en-US" sz="2200" dirty="0"/>
                  <a:t> = 30</a:t>
                </a:r>
              </a:p>
              <a:p>
                <a:r>
                  <a:rPr lang="en-US" sz="2200" dirty="0"/>
                  <a:t>con: independence assumption is in bad shape</a:t>
                </a:r>
              </a:p>
              <a:p>
                <a:pPr lvl="1"/>
                <a:r>
                  <a:rPr lang="en-US" sz="2200" dirty="0"/>
                  <a:t>residuals are clustered (class1 mostly &gt; 0, </a:t>
                </a:r>
                <a:br>
                  <a:rPr lang="en-US" sz="2200" dirty="0"/>
                </a:br>
                <a:r>
                  <a:rPr lang="en-US" sz="2200" dirty="0"/>
                  <a:t>class2 mostly &lt; 0)</a:t>
                </a:r>
              </a:p>
              <a:p>
                <a:pPr lvl="1"/>
                <a:r>
                  <a:rPr lang="en-US" sz="2200" dirty="0"/>
                  <a:t>residuals </a:t>
                </a:r>
                <a:r>
                  <a:rPr lang="en-US" sz="2200" i="1" dirty="0"/>
                  <a:t>M</a:t>
                </a:r>
                <a:r>
                  <a:rPr lang="en-US" sz="2200" baseline="-25000" dirty="0"/>
                  <a:t>class1</a:t>
                </a:r>
                <a:r>
                  <a:rPr lang="en-US" sz="2200" dirty="0"/>
                  <a:t> = 4.9</a:t>
                </a:r>
              </a:p>
              <a:p>
                <a:pPr lvl="1"/>
                <a:r>
                  <a:rPr lang="en-US" sz="2200" dirty="0"/>
                  <a:t>residuals </a:t>
                </a:r>
                <a:r>
                  <a:rPr lang="en-US" sz="2200" i="1" dirty="0"/>
                  <a:t>M</a:t>
                </a:r>
                <a:r>
                  <a:rPr lang="en-US" sz="2200" baseline="-25000" dirty="0"/>
                  <a:t>class2</a:t>
                </a:r>
                <a:r>
                  <a:rPr lang="en-US" sz="2200" dirty="0"/>
                  <a:t> = -4.9</a:t>
                </a:r>
              </a:p>
            </p:txBody>
          </p:sp>
        </mc:Choice>
        <mc:Fallback xmlns="">
          <p:sp>
            <p:nvSpPr>
              <p:cNvPr id="9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833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134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analysis option: modeling classrooms as a predictor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100" i="1" dirty="0"/>
                  <a:t>R</a:t>
                </a:r>
                <a:r>
                  <a:rPr lang="en-US" sz="2100" baseline="30000" dirty="0"/>
                  <a:t>2</a:t>
                </a:r>
                <a:r>
                  <a:rPr lang="en-US" sz="2100" dirty="0"/>
                  <a:t> = .22; </a:t>
                </a:r>
                <a:r>
                  <a:rPr lang="en-US" sz="2100" i="1" dirty="0" err="1"/>
                  <a:t>s</a:t>
                </a:r>
                <a:r>
                  <a:rPr lang="en-US" sz="2100" baseline="-25000" dirty="0" err="1"/>
                  <a:t>resid</a:t>
                </a:r>
                <a:r>
                  <a:rPr lang="en-US" sz="2100" dirty="0"/>
                  <a:t> = 10.9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𝑟𝑒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+−10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𝑐𝑙𝑎𝑠𝑠</m:t>
                    </m:r>
                  </m:oMath>
                </a14:m>
                <a:r>
                  <a:rPr lang="en-US" sz="2100" dirty="0"/>
                  <a:t> </a:t>
                </a:r>
              </a:p>
              <a:p>
                <a:r>
                  <a:rPr lang="en-US" sz="2100" dirty="0"/>
                  <a:t>intercept represents class1</a:t>
                </a:r>
              </a:p>
              <a:p>
                <a:r>
                  <a:rPr lang="en-US" sz="2100" dirty="0"/>
                  <a:t>class slope represents class2 difference from class1</a:t>
                </a:r>
              </a:p>
              <a:p>
                <a:r>
                  <a:rPr lang="en-US" sz="2100" dirty="0"/>
                  <a:t>pro: independence of residuals is in good shape</a:t>
                </a:r>
              </a:p>
              <a:p>
                <a:pPr lvl="1"/>
                <a:r>
                  <a:rPr lang="en-US" sz="2100" dirty="0"/>
                  <a:t>residuals not clustered</a:t>
                </a:r>
              </a:p>
              <a:p>
                <a:pPr lvl="1"/>
                <a:r>
                  <a:rPr lang="en-US" sz="2100" dirty="0"/>
                  <a:t>residuals </a:t>
                </a:r>
                <a:r>
                  <a:rPr lang="en-US" sz="2100" i="1" dirty="0"/>
                  <a:t>M</a:t>
                </a:r>
                <a:r>
                  <a:rPr lang="en-US" sz="2100" baseline="-25000" dirty="0"/>
                  <a:t>class1</a:t>
                </a:r>
                <a:r>
                  <a:rPr lang="en-US" sz="2100" dirty="0"/>
                  <a:t> = 0</a:t>
                </a:r>
              </a:p>
              <a:p>
                <a:pPr lvl="1"/>
                <a:r>
                  <a:rPr lang="en-US" sz="2100" dirty="0"/>
                  <a:t>residuals </a:t>
                </a:r>
                <a:r>
                  <a:rPr lang="en-US" sz="2100" i="1" dirty="0"/>
                  <a:t>M</a:t>
                </a:r>
                <a:r>
                  <a:rPr lang="en-US" sz="2100" baseline="-25000" dirty="0"/>
                  <a:t>class2</a:t>
                </a:r>
                <a:r>
                  <a:rPr lang="en-US" sz="2100" dirty="0"/>
                  <a:t> = 0</a:t>
                </a:r>
              </a:p>
              <a:p>
                <a:r>
                  <a:rPr lang="en-US" sz="2100" dirty="0"/>
                  <a:t>con: scaling up (e.g., to 30 classes) costs parameters (which we probably don’t care about)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667" t="-1548" r="-2000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580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a multilevel model using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the lme4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lmer</a:t>
            </a:r>
            <a:r>
              <a:rPr lang="en-US" sz="2400" dirty="0">
                <a:latin typeface="Lucida Console" panose="020B0609040504020204" pitchFamily="49" charset="0"/>
              </a:rPr>
              <a:t>(data = </a:t>
            </a:r>
            <a:r>
              <a:rPr lang="en-US" sz="2400" dirty="0" err="1">
                <a:latin typeface="Lucida Console" panose="020B0609040504020204" pitchFamily="49" charset="0"/>
              </a:rPr>
              <a:t>twoclasses</a:t>
            </a:r>
            <a:r>
              <a:rPr lang="en-US" sz="2400" dirty="0">
                <a:latin typeface="Lucida Console" panose="020B060904050402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posttest ~ (1 | </a:t>
            </a:r>
            <a:r>
              <a:rPr lang="en-US" sz="2400" dirty="0" err="1">
                <a:latin typeface="Lucida Console" panose="020B0609040504020204" pitchFamily="49" charset="0"/>
              </a:rPr>
              <a:t>classroom.d</a:t>
            </a:r>
            <a:r>
              <a:rPr lang="en-US" sz="2400" dirty="0">
                <a:latin typeface="Lucida Console" panose="020B0609040504020204" pitchFamily="49" charset="0"/>
              </a:rPr>
              <a:t>) + </a:t>
            </a:r>
            <a:r>
              <a:rPr lang="en-US" sz="2400" dirty="0" err="1">
                <a:latin typeface="Lucida Console" panose="020B0609040504020204" pitchFamily="49" charset="0"/>
              </a:rPr>
              <a:t>pretest.c</a:t>
            </a:r>
            <a:r>
              <a:rPr lang="en-US" sz="2400" dirty="0">
                <a:latin typeface="Lucida Console" panose="020B0609040504020204" pitchFamily="49" charset="0"/>
              </a:rPr>
              <a:t>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2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Parsing part of the 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summary()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 </a:t>
            </a:r>
            <a:r>
              <a:rPr lang="en-US" dirty="0"/>
              <a:t>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Random effects: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Groups      Name        Variance </a:t>
            </a:r>
            <a:r>
              <a:rPr lang="en-US" sz="2000" b="1" dirty="0" err="1">
                <a:latin typeface="Lucida Console" panose="020B0609040504020204" pitchFamily="49" charset="0"/>
              </a:rPr>
              <a:t>Std.Dev</a:t>
            </a:r>
            <a:r>
              <a:rPr lang="en-US" sz="2000" b="1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latin typeface="Lucida Console" panose="020B0609040504020204" pitchFamily="49" charset="0"/>
              </a:rPr>
              <a:t>classroom.d</a:t>
            </a:r>
            <a:r>
              <a:rPr lang="en-US" sz="2000" b="1" dirty="0">
                <a:latin typeface="Lucida Console" panose="020B0609040504020204" pitchFamily="49" charset="0"/>
              </a:rPr>
              <a:t> (Intercept)  44.72    6.688  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Residual                118.52   10.887  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Number of </a:t>
            </a:r>
            <a:r>
              <a:rPr lang="en-US" sz="2000" b="1" dirty="0" err="1">
                <a:latin typeface="Lucida Console" panose="020B0609040504020204" pitchFamily="49" charset="0"/>
              </a:rPr>
              <a:t>obs</a:t>
            </a:r>
            <a:r>
              <a:rPr lang="en-US" sz="2000" b="1" dirty="0">
                <a:latin typeface="Lucida Console" panose="020B0609040504020204" pitchFamily="49" charset="0"/>
              </a:rPr>
              <a:t>: 60, groups:  </a:t>
            </a:r>
            <a:r>
              <a:rPr lang="en-US" sz="2000" b="1" dirty="0" err="1">
                <a:latin typeface="Lucida Console" panose="020B0609040504020204" pitchFamily="49" charset="0"/>
              </a:rPr>
              <a:t>classroom.d</a:t>
            </a:r>
            <a:r>
              <a:rPr lang="en-US" sz="2000" b="1" dirty="0">
                <a:latin typeface="Lucida Console" panose="020B0609040504020204" pitchFamily="49" charset="0"/>
              </a:rPr>
              <a:t>, 2</a:t>
            </a:r>
          </a:p>
          <a:p>
            <a:pPr marL="0" indent="0">
              <a:buNone/>
            </a:pPr>
            <a:endParaRPr lang="en-US" sz="2000" b="1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Fixed effects: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           Estimate Std. Error t value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(Intercept)  65.0333     4.9333  13.182</a:t>
            </a:r>
          </a:p>
          <a:p>
            <a:pPr marL="0" indent="0">
              <a:buNone/>
            </a:pPr>
            <a:r>
              <a:rPr lang="en-US" sz="2000" b="1" dirty="0" err="1">
                <a:latin typeface="Lucida Console" panose="020B0609040504020204" pitchFamily="49" charset="0"/>
              </a:rPr>
              <a:t>pretest.c</a:t>
            </a:r>
            <a:r>
              <a:rPr lang="en-US" sz="2000" b="1" dirty="0">
                <a:latin typeface="Lucida Console" panose="020B0609040504020204" pitchFamily="49" charset="0"/>
              </a:rPr>
              <a:t>     0.2089     0.1036   2.017</a:t>
            </a:r>
          </a:p>
        </p:txBody>
      </p:sp>
    </p:spTree>
    <p:extLst>
      <p:ext uri="{BB962C8B-B14F-4D97-AF65-F5344CB8AC3E}">
        <p14:creationId xmlns:p14="http://schemas.microsoft.com/office/powerpoint/2010/main" val="120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817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Lucida Console</vt:lpstr>
      <vt:lpstr>Office Theme</vt:lpstr>
      <vt:lpstr>a little more multilevel modeling</vt:lpstr>
      <vt:lpstr>two classrooms data</vt:lpstr>
      <vt:lpstr>Option 3</vt:lpstr>
      <vt:lpstr>exploring the twoclassrooms data #  Section 1</vt:lpstr>
      <vt:lpstr>separate regressions #  Section 2</vt:lpstr>
      <vt:lpstr>analysis option: collapsing across classrooms #  Section 3</vt:lpstr>
      <vt:lpstr>analysis option: modeling classrooms as a predictor #  Section 4</vt:lpstr>
      <vt:lpstr>How to run a multilevel model using lmer() in the lme4 package</vt:lpstr>
      <vt:lpstr>Parsing part of the summary() of an lmer() call</vt:lpstr>
      <vt:lpstr>Analysis option: multilevel modeling #  Section 5</vt:lpstr>
      <vt:lpstr>scaling up to 30 classes</vt:lpstr>
      <vt:lpstr>30 (!) separate regressions #  Section 6</vt:lpstr>
      <vt:lpstr>Analysis option: modeling classrooms as a predictor #  Section 7</vt:lpstr>
      <vt:lpstr>Analysis option: MLM #  Section 8</vt:lpstr>
      <vt:lpstr>the model we’re estimating</vt:lpstr>
      <vt:lpstr>lmer output (for 30 classes)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Thursday!</dc:title>
  <dc:creator>William Levine</dc:creator>
  <cp:lastModifiedBy>Bill Levine</cp:lastModifiedBy>
  <cp:revision>365</cp:revision>
  <cp:lastPrinted>2023-04-26T18:35:31Z</cp:lastPrinted>
  <dcterms:created xsi:type="dcterms:W3CDTF">2012-09-27T13:38:59Z</dcterms:created>
  <dcterms:modified xsi:type="dcterms:W3CDTF">2024-04-22T17:35:56Z</dcterms:modified>
</cp:coreProperties>
</file>