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9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7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37F-F277-4055-A0E0-93A2DA8C96BA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BEE3-1A23-4A16-8C9C-EA8A26526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3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37F-F277-4055-A0E0-93A2DA8C96BA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BEE3-1A23-4A16-8C9C-EA8A26526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1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37F-F277-4055-A0E0-93A2DA8C96BA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BEE3-1A23-4A16-8C9C-EA8A26526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8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37F-F277-4055-A0E0-93A2DA8C96BA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BEE3-1A23-4A16-8C9C-EA8A26526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0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37F-F277-4055-A0E0-93A2DA8C96BA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BEE3-1A23-4A16-8C9C-EA8A26526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6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37F-F277-4055-A0E0-93A2DA8C96BA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BEE3-1A23-4A16-8C9C-EA8A26526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6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37F-F277-4055-A0E0-93A2DA8C96BA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BEE3-1A23-4A16-8C9C-EA8A26526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37F-F277-4055-A0E0-93A2DA8C96BA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BEE3-1A23-4A16-8C9C-EA8A26526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8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37F-F277-4055-A0E0-93A2DA8C96BA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BEE3-1A23-4A16-8C9C-EA8A26526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9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37F-F277-4055-A0E0-93A2DA8C96BA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BEE3-1A23-4A16-8C9C-EA8A26526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3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537F-F277-4055-A0E0-93A2DA8C96BA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BEE3-1A23-4A16-8C9C-EA8A26526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1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D9537F-F277-4055-A0E0-93A2DA8C96BA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D9BEE3-1A23-4A16-8C9C-EA8A26526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4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2F028-77CD-7E7C-888B-1E2E0CCD2E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11F181-29B3-8DFA-1773-34709CECD4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 gentle introduction</a:t>
            </a:r>
          </a:p>
          <a:p>
            <a:r>
              <a:rPr lang="en-US" dirty="0"/>
              <a:t>April 24, 2024</a:t>
            </a:r>
          </a:p>
        </p:txBody>
      </p:sp>
    </p:spTree>
    <p:extLst>
      <p:ext uri="{BB962C8B-B14F-4D97-AF65-F5344CB8AC3E}">
        <p14:creationId xmlns:p14="http://schemas.microsoft.com/office/powerpoint/2010/main" val="3483727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FA62895-FF41-F64A-6D95-F0CA227DB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will we do?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50BC41-F9FD-C9D9-BF0F-6BE3D21FE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we’ll transform the outcome from probability first to odds, and then we’ll take the logarithm of the odds</a:t>
            </a:r>
          </a:p>
          <a:p>
            <a:r>
              <a:rPr lang="en-US" dirty="0"/>
              <a:t>we’ll take this in two steps to talk about why</a:t>
            </a:r>
          </a:p>
        </p:txBody>
      </p:sp>
    </p:spTree>
    <p:extLst>
      <p:ext uri="{BB962C8B-B14F-4D97-AF65-F5344CB8AC3E}">
        <p14:creationId xmlns:p14="http://schemas.microsoft.com/office/powerpoint/2010/main" val="304192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0EEF7-D5C9-4B62-0B4F-A7987C483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5C1396-5A6B-8AA1-203D-4A67BFE60E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odds are the ratio of the probability of an event happening to it not happening</a:t>
                </a:r>
              </a:p>
              <a:p>
                <a:r>
                  <a:rPr lang="en-US" dirty="0"/>
                  <a:t>that is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𝑜𝑑𝑑𝑠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(~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5C1396-5A6B-8AA1-203D-4A67BFE60E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032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3C6BD-DC9C-7B7D-3EA6-43B244233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CB302-2905-CBD5-51B6-071A327B5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p = .5, odds = .5 / .5 = 1</a:t>
            </a:r>
          </a:p>
          <a:p>
            <a:endParaRPr lang="en-US" dirty="0"/>
          </a:p>
          <a:p>
            <a:r>
              <a:rPr lang="en-US" dirty="0"/>
              <a:t>if p = .25, odds = .25 / .75 = .333</a:t>
            </a:r>
          </a:p>
          <a:p>
            <a:endParaRPr lang="en-US" dirty="0"/>
          </a:p>
          <a:p>
            <a:r>
              <a:rPr lang="en-US" dirty="0"/>
              <a:t>if p = .75, odds = .75 / .25 = 3</a:t>
            </a:r>
          </a:p>
          <a:p>
            <a:endParaRPr lang="en-US" dirty="0"/>
          </a:p>
          <a:p>
            <a:r>
              <a:rPr lang="en-US" dirty="0"/>
              <a:t>p &gt; .5 </a:t>
            </a:r>
            <a:r>
              <a:rPr lang="en-US" dirty="0">
                <a:sym typeface="Wingdings" panose="05000000000000000000" pitchFamily="2" charset="2"/>
              </a:rPr>
              <a:t> odds &gt; 1</a:t>
            </a:r>
          </a:p>
          <a:p>
            <a:r>
              <a:rPr lang="en-US" dirty="0">
                <a:sym typeface="Wingdings" panose="05000000000000000000" pitchFamily="2" charset="2"/>
              </a:rPr>
              <a:t>p &lt; .5  odds &lt; 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97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3D07C-5AFB-3525-4ECB-DC2CD8BF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odds have no upper bound,</a:t>
            </a:r>
            <a:br>
              <a:rPr lang="en-US" dirty="0"/>
            </a:br>
            <a:r>
              <a:rPr lang="en-US" dirty="0"/>
              <a:t>but they do have a lower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F5E13-C16D-0BCF-F208-18812BE63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06771"/>
            <a:ext cx="7886700" cy="435133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p = .99 </a:t>
            </a:r>
            <a:r>
              <a:rPr lang="en-US" dirty="0">
                <a:sym typeface="Wingdings" panose="05000000000000000000" pitchFamily="2" charset="2"/>
              </a:rPr>
              <a:t> odds = .99 / .01 = 99</a:t>
            </a:r>
          </a:p>
          <a:p>
            <a:r>
              <a:rPr lang="en-US" dirty="0">
                <a:sym typeface="Wingdings" panose="05000000000000000000" pitchFamily="2" charset="2"/>
              </a:rPr>
              <a:t>p = .999  odds = .999 / .001 = 999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p = .01  odds = .01 / .99 = .0101...</a:t>
            </a:r>
          </a:p>
          <a:p>
            <a:r>
              <a:rPr lang="en-US" dirty="0">
                <a:sym typeface="Wingdings" panose="05000000000000000000" pitchFamily="2" charset="2"/>
              </a:rPr>
              <a:t>p = .001  odds = .001 / .999 = .001001...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87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B7261DE-27AB-9C73-4DBA-2A5D7F07F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51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F11F6-63A2-3829-5DDB-B7EF5BFB5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logarithms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50FF2-48C3-961F-D507-9576027EE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logarithm of a number is the power to which some “base” must be raised to equal the number</a:t>
            </a:r>
          </a:p>
          <a:p>
            <a:endParaRPr lang="en-US" dirty="0"/>
          </a:p>
          <a:p>
            <a:r>
              <a:rPr lang="en-US" dirty="0"/>
              <a:t>for example, the base 10 logarithm of 100 is 2 because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10</a:t>
            </a:r>
            <a:r>
              <a:rPr lang="en-US" baseline="30000" dirty="0"/>
              <a:t>X</a:t>
            </a:r>
            <a:r>
              <a:rPr lang="en-US" dirty="0"/>
              <a:t> = 100 </a:t>
            </a:r>
            <a:r>
              <a:rPr lang="en-US" dirty="0">
                <a:sym typeface="Wingdings" panose="05000000000000000000" pitchFamily="2" charset="2"/>
              </a:rPr>
              <a:t> X = 2</a:t>
            </a:r>
          </a:p>
          <a:p>
            <a:pPr marL="0" indent="0" algn="ctr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this would be written as log</a:t>
            </a:r>
            <a:r>
              <a:rPr lang="en-US" baseline="-25000" dirty="0">
                <a:sym typeface="Wingdings" panose="05000000000000000000" pitchFamily="2" charset="2"/>
              </a:rPr>
              <a:t>10</a:t>
            </a:r>
            <a:r>
              <a:rPr lang="en-US" dirty="0">
                <a:sym typeface="Wingdings" panose="05000000000000000000" pitchFamily="2" charset="2"/>
              </a:rPr>
              <a:t>(100) =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7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71AD9-55E9-A406-0E31-ED6E30CEB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logarithms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0DF27-2C91-BAE7-AC31-11085FD4F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natural logarithms (typically denoted </a:t>
            </a:r>
            <a:r>
              <a:rPr lang="en-US" i="1" dirty="0">
                <a:latin typeface="Cambria Math" panose="02040503050406030204" pitchFamily="18" charset="0"/>
                <a:ea typeface="Cambria Math" panose="02040503050406030204" pitchFamily="18" charset="0"/>
              </a:rPr>
              <a:t>ln</a:t>
            </a:r>
            <a:r>
              <a:rPr lang="en-US" dirty="0"/>
              <a:t>) are logarithms with </a:t>
            </a:r>
            <a:r>
              <a:rPr lang="en-US" i="1" dirty="0"/>
              <a:t>e</a:t>
            </a:r>
            <a:r>
              <a:rPr lang="en-US" dirty="0"/>
              <a:t> as a base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/>
              <a:t>e</a:t>
            </a:r>
            <a:r>
              <a:rPr lang="en-US" dirty="0"/>
              <a:t> ≈ 2.718</a:t>
            </a:r>
          </a:p>
          <a:p>
            <a:endParaRPr lang="en-US" dirty="0"/>
          </a:p>
          <a:p>
            <a:r>
              <a:rPr lang="en-US" dirty="0"/>
              <a:t>if we take the natural logarithm of odds, some useful things occur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57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51143-8F09-EBC4-CCDE-664DED3BA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log(odds)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718BA-97EF-47D9-373E-7BE21E571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lower or upper bound</a:t>
            </a:r>
          </a:p>
          <a:p>
            <a:endParaRPr lang="en-US" dirty="0"/>
          </a:p>
          <a:p>
            <a:r>
              <a:rPr lang="en-US" dirty="0"/>
              <a:t>p = .5 </a:t>
            </a:r>
            <a:r>
              <a:rPr lang="en-US" dirty="0">
                <a:sym typeface="Wingdings" panose="05000000000000000000" pitchFamily="2" charset="2"/>
              </a:rPr>
              <a:t> log(odds) = 0</a:t>
            </a:r>
          </a:p>
          <a:p>
            <a:r>
              <a:rPr lang="en-US" dirty="0">
                <a:sym typeface="Wingdings" panose="05000000000000000000" pitchFamily="2" charset="2"/>
              </a:rPr>
              <a:t>p &gt; .5  log(odds) &gt; 0</a:t>
            </a:r>
          </a:p>
          <a:p>
            <a:r>
              <a:rPr lang="en-US" dirty="0">
                <a:sym typeface="Wingdings" panose="05000000000000000000" pitchFamily="2" charset="2"/>
              </a:rPr>
              <a:t>p &lt; .5  log(odds) &lt; 0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and they’re symmetric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5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7136F-E15C-C797-4167-B7986E668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log(odds)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658CF2-4520-2197-B8D3-4CE968694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240" y="1737360"/>
            <a:ext cx="6827520" cy="51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41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3572A-FEA2-40BC-0CA4-181516CB8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logit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7C3BAB-404F-A750-F907-D2E7824799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the logit function converts probabilities to logits by taking their odds and finding the natural log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𝑙𝑜𝑔𝑖𝑡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if we convert our outcome to logits and fit a regular linear model, we are doing logistic regression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7C3BAB-404F-A750-F907-D2E7824799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691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D8364-2F68-E528-9116-897D65D44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logistic regression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D36E9-7092-E537-90CD-14CC00EE4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with a categorical outcome, a regular linear model will fail in several ways</a:t>
            </a:r>
          </a:p>
          <a:p>
            <a:r>
              <a:rPr lang="en-US" dirty="0"/>
              <a:t>(we’ll focus here on binary outcomes)</a:t>
            </a:r>
          </a:p>
          <a:p>
            <a:endParaRPr lang="en-US" dirty="0"/>
          </a:p>
          <a:p>
            <a:r>
              <a:rPr lang="en-US" dirty="0"/>
              <a:t>assumptions of normality and homoscedacity will typically be violated</a:t>
            </a:r>
          </a:p>
          <a:p>
            <a:r>
              <a:rPr lang="en-US" dirty="0"/>
              <a:t>the linear model will make nonsensical predictions</a:t>
            </a:r>
          </a:p>
          <a:p>
            <a:r>
              <a:rPr lang="en-US" dirty="0"/>
              <a:t>the relationship between predictors and the outcome will quite likely be nonlinear</a:t>
            </a:r>
          </a:p>
        </p:txBody>
      </p:sp>
    </p:spTree>
    <p:extLst>
      <p:ext uri="{BB962C8B-B14F-4D97-AF65-F5344CB8AC3E}">
        <p14:creationId xmlns:p14="http://schemas.microsoft.com/office/powerpoint/2010/main" val="410229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34F31-FC07-4BF6-966F-5A1E4E84C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model and its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53BEC-7F38-70DC-6215-032150F8D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sz="2000" dirty="0">
              <a:latin typeface="Lucida Console" panose="020B0609040504020204" pitchFamily="49" charset="0"/>
            </a:endParaRPr>
          </a:p>
          <a:p>
            <a:pPr marL="0" indent="0" algn="ctr">
              <a:buNone/>
            </a:pPr>
            <a:r>
              <a:rPr lang="en-US" sz="2000" dirty="0" err="1">
                <a:latin typeface="Lucida Console" panose="020B0609040504020204" pitchFamily="49" charset="0"/>
              </a:rPr>
              <a:t>glm</a:t>
            </a:r>
            <a:r>
              <a:rPr lang="en-US" sz="2000" dirty="0">
                <a:latin typeface="Lucida Console" panose="020B0609040504020204" pitchFamily="49" charset="0"/>
              </a:rPr>
              <a:t>(Y ~ </a:t>
            </a:r>
            <a:r>
              <a:rPr lang="en-US" sz="2000" dirty="0" err="1">
                <a:latin typeface="Lucida Console" panose="020B0609040504020204" pitchFamily="49" charset="0"/>
              </a:rPr>
              <a:t>radius_mean.c</a:t>
            </a:r>
            <a:r>
              <a:rPr lang="en-US" sz="2000" dirty="0">
                <a:latin typeface="Lucida Console" panose="020B0609040504020204" pitchFamily="49" charset="0"/>
              </a:rPr>
              <a:t>, d, family = “binomial”)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Coefficients: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              Estimate Std. Error z value </a:t>
            </a:r>
            <a:r>
              <a:rPr lang="en-US" sz="1800" dirty="0" err="1">
                <a:latin typeface="Lucida Console" panose="020B0609040504020204" pitchFamily="49" charset="0"/>
              </a:rPr>
              <a:t>Pr</a:t>
            </a:r>
            <a:r>
              <a:rPr lang="en-US" sz="1800" dirty="0">
                <a:latin typeface="Lucida Console" panose="020B0609040504020204" pitchFamily="49" charset="0"/>
              </a:rPr>
              <a:t>(&gt;|z|)    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(Intercept)   -0.64406    0.13998  -4.601  4.2e-06 ***</a:t>
            </a:r>
          </a:p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radius_mean.c</a:t>
            </a:r>
            <a:r>
              <a:rPr lang="en-US" sz="1800" dirty="0">
                <a:latin typeface="Lucida Console" panose="020B0609040504020204" pitchFamily="49" charset="0"/>
              </a:rPr>
              <a:t>  1.03359    0.09311  11.101  &lt; 2e-16 ***</a:t>
            </a:r>
          </a:p>
          <a:p>
            <a:endParaRPr lang="en-US" sz="2600" dirty="0"/>
          </a:p>
          <a:p>
            <a:r>
              <a:rPr lang="en-US" sz="2600" dirty="0"/>
              <a:t>these parameter estimates are interpretable as usual</a:t>
            </a:r>
          </a:p>
          <a:p>
            <a:r>
              <a:rPr lang="en-US" sz="2600" dirty="0"/>
              <a:t>however, they are in logits, which are not very intuitive</a:t>
            </a:r>
          </a:p>
        </p:txBody>
      </p:sp>
    </p:spTree>
    <p:extLst>
      <p:ext uri="{BB962C8B-B14F-4D97-AF65-F5344CB8AC3E}">
        <p14:creationId xmlns:p14="http://schemas.microsoft.com/office/powerpoint/2010/main" val="306735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13260-23C1-77B5-D3DC-330030D4B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interpretability by exponentiation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22D51-A4DF-70CC-DC2D-FFA5429BF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6574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 we exponentiate (i.e., undo the logarithms) the parameter estimates, we can interpret them as odds</a:t>
            </a:r>
          </a:p>
          <a:p>
            <a:pPr marL="0" indent="0">
              <a:buNone/>
            </a:pPr>
            <a:endParaRPr lang="en-US" sz="2000" dirty="0">
              <a:latin typeface="Lucida Console" panose="020B0609040504020204" pitchFamily="49" charset="0"/>
            </a:endParaRPr>
          </a:p>
          <a:p>
            <a:pPr marL="0" indent="0" algn="ctr">
              <a:buNone/>
            </a:pPr>
            <a:r>
              <a:rPr lang="en-US" sz="2100" dirty="0">
                <a:latin typeface="Lucida Console" panose="020B0609040504020204" pitchFamily="49" charset="0"/>
              </a:rPr>
              <a:t>exp(</a:t>
            </a:r>
            <a:r>
              <a:rPr lang="en-US" sz="2100" dirty="0" err="1">
                <a:latin typeface="Lucida Console" panose="020B0609040504020204" pitchFamily="49" charset="0"/>
              </a:rPr>
              <a:t>coef</a:t>
            </a:r>
            <a:r>
              <a:rPr lang="en-US" sz="2100" dirty="0">
                <a:latin typeface="Lucida Console" panose="020B0609040504020204" pitchFamily="49" charset="0"/>
              </a:rPr>
              <a:t>(m))</a:t>
            </a:r>
          </a:p>
          <a:p>
            <a:pPr marL="0" indent="0" algn="ctr">
              <a:buNone/>
            </a:pPr>
            <a:endParaRPr lang="en-US" sz="2100" dirty="0">
              <a:latin typeface="Lucida Console" panose="020B0609040504020204" pitchFamily="49" charset="0"/>
            </a:endParaRPr>
          </a:p>
          <a:p>
            <a:pPr marL="0" indent="0" algn="ctr">
              <a:buNone/>
            </a:pPr>
            <a:r>
              <a:rPr lang="en-US" sz="2100" dirty="0">
                <a:latin typeface="Lucida Console" panose="020B0609040504020204" pitchFamily="49" charset="0"/>
              </a:rPr>
              <a:t>(Intercept) </a:t>
            </a:r>
            <a:r>
              <a:rPr lang="en-US" sz="2100" dirty="0" err="1">
                <a:latin typeface="Lucida Console" panose="020B0609040504020204" pitchFamily="49" charset="0"/>
              </a:rPr>
              <a:t>radius_mean.c</a:t>
            </a:r>
            <a:r>
              <a:rPr lang="en-US" sz="2100" dirty="0">
                <a:latin typeface="Lucida Console" panose="020B0609040504020204" pitchFamily="49" charset="0"/>
              </a:rPr>
              <a:t> </a:t>
            </a:r>
          </a:p>
          <a:p>
            <a:pPr marL="0" indent="0" algn="ctr">
              <a:buNone/>
            </a:pPr>
            <a:r>
              <a:rPr lang="en-US" sz="2100" dirty="0">
                <a:latin typeface="Lucida Console" panose="020B0609040504020204" pitchFamily="49" charset="0"/>
              </a:rPr>
              <a:t>   0.525156      2.811136 </a:t>
            </a:r>
          </a:p>
          <a:p>
            <a:endParaRPr lang="en-US" dirty="0"/>
          </a:p>
          <a:p>
            <a:r>
              <a:rPr lang="en-US" dirty="0"/>
              <a:t>the intercept is the predicted odds of a tumor being malignant at the mean of </a:t>
            </a:r>
            <a:r>
              <a:rPr lang="en-US" dirty="0" err="1"/>
              <a:t>radius_mean</a:t>
            </a:r>
            <a:endParaRPr lang="en-US" dirty="0"/>
          </a:p>
          <a:p>
            <a:r>
              <a:rPr lang="en-US" dirty="0"/>
              <a:t>the slope is the increase in odds for every one unit increase in the </a:t>
            </a:r>
            <a:r>
              <a:rPr lang="en-US" dirty="0" err="1"/>
              <a:t>radius_mean</a:t>
            </a:r>
            <a:endParaRPr lang="en-US" dirty="0"/>
          </a:p>
          <a:p>
            <a:r>
              <a:rPr lang="en-US" dirty="0"/>
              <a:t>this latter value is not additive! it’s multiplicative!</a:t>
            </a:r>
          </a:p>
        </p:txBody>
      </p:sp>
    </p:spTree>
    <p:extLst>
      <p:ext uri="{BB962C8B-B14F-4D97-AF65-F5344CB8AC3E}">
        <p14:creationId xmlns:p14="http://schemas.microsoft.com/office/powerpoint/2010/main" val="128514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5A37-A972-B62F-347A-76B669058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multiplicative interpretation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212B5-F31F-7140-F33B-FAE70CDA2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1472"/>
            <a:ext cx="7886700" cy="549582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the odds of a tumor being malignant at the mean of the predictor are predicted to be 0.525</a:t>
            </a:r>
          </a:p>
          <a:p>
            <a:endParaRPr lang="en-US" dirty="0"/>
          </a:p>
          <a:p>
            <a:r>
              <a:rPr lang="en-US" dirty="0"/>
              <a:t>at one unit higher (than the mean), the odds are predicted to be</a:t>
            </a:r>
          </a:p>
          <a:p>
            <a:pPr marL="0" indent="0" algn="ctr">
              <a:buNone/>
            </a:pPr>
            <a:r>
              <a:rPr lang="en-US" dirty="0"/>
              <a:t>0.525 × 2.81 = 1.48</a:t>
            </a:r>
          </a:p>
          <a:p>
            <a:endParaRPr lang="en-US" dirty="0"/>
          </a:p>
          <a:p>
            <a:r>
              <a:rPr lang="en-US" dirty="0"/>
              <a:t>at another unit higher, the odds are predicted to be</a:t>
            </a:r>
          </a:p>
          <a:p>
            <a:pPr marL="0" indent="0" algn="ctr">
              <a:buNone/>
            </a:pPr>
            <a:r>
              <a:rPr lang="en-US" dirty="0"/>
              <a:t>1.48 × 2.81 = 4.15</a:t>
            </a:r>
          </a:p>
          <a:p>
            <a:endParaRPr lang="en-US" dirty="0"/>
          </a:p>
          <a:p>
            <a:r>
              <a:rPr lang="en-US" dirty="0"/>
              <a:t>at one unit lower than the mean, the odds are predicted to be</a:t>
            </a:r>
          </a:p>
          <a:p>
            <a:pPr marL="0" indent="0" algn="ctr">
              <a:buNone/>
            </a:pPr>
            <a:r>
              <a:rPr lang="en-US" dirty="0"/>
              <a:t>0.524 / 2.81 = 0.187</a:t>
            </a:r>
          </a:p>
        </p:txBody>
      </p:sp>
    </p:spTree>
    <p:extLst>
      <p:ext uri="{BB962C8B-B14F-4D97-AF65-F5344CB8AC3E}">
        <p14:creationId xmlns:p14="http://schemas.microsoft.com/office/powerpoint/2010/main" val="164503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83AD9-A105-29BE-9FAB-220DA1EB7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(predicted) odds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F5466-CCCF-3E6C-9482-B80FE9B0F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odds = 0.525 </a:t>
            </a:r>
            <a:r>
              <a:rPr lang="en-US" dirty="0">
                <a:sym typeface="Wingdings" panose="05000000000000000000" pitchFamily="2" charset="2"/>
              </a:rPr>
              <a:t> 0.525 less likely to be malignant than benign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odds = 1.48  1.48x more likely to be malignant than benign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4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0478C-D77C-E3C1-832A-57201B47F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predicted odds, graphed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9C3864-7EDD-832D-AED7-392D8E1C9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828800"/>
            <a:ext cx="6705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2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1AC39-DA28-FA5E-7D83-E5EB550D2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(real? fake?)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6BE53-1E28-C8B7-84F7-83FCDFADA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diagnosis of breast cancer tumors as malignant or benign</a:t>
            </a:r>
          </a:p>
          <a:p>
            <a:endParaRPr lang="en-US" dirty="0"/>
          </a:p>
          <a:p>
            <a:r>
              <a:rPr lang="en-US" dirty="0"/>
              <a:t>outcome: malignant, benign (really it’s probability of being malignant or benign)</a:t>
            </a:r>
          </a:p>
          <a:p>
            <a:r>
              <a:rPr lang="en-US" dirty="0"/>
              <a:t>predictor: mean radius of tumor</a:t>
            </a:r>
          </a:p>
        </p:txBody>
      </p:sp>
    </p:spTree>
    <p:extLst>
      <p:ext uri="{BB962C8B-B14F-4D97-AF65-F5344CB8AC3E}">
        <p14:creationId xmlns:p14="http://schemas.microsoft.com/office/powerpoint/2010/main" val="166825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B5FE940-57A5-CE13-4759-9D8852A12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74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A683D-BF84-094F-4ADF-7B5D80DBB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model assumptions:</a:t>
            </a:r>
            <a:br>
              <a:rPr lang="en-US" dirty="0"/>
            </a:br>
            <a:r>
              <a:rPr lang="en-US" dirty="0"/>
              <a:t>normality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4CBA1B-897E-AB13-08CF-FD6904DDE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183" y="1910499"/>
            <a:ext cx="2857500" cy="381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4326C0-3B10-8232-A33D-BA36B8E216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6319" y="1910499"/>
            <a:ext cx="2857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5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50F58-A31B-FC4C-2104-C7E2F5225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model assumptions:</a:t>
            </a:r>
            <a:br>
              <a:rPr lang="en-US" dirty="0"/>
            </a:br>
            <a:r>
              <a:rPr lang="en-US" dirty="0"/>
              <a:t>homoscedasticity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EA8F80-01AB-EC5B-8721-DDAA73F48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828800"/>
            <a:ext cx="6705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19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25280-6DD7-9650-9BCE-964F8D3DA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nonsensical predictions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6D64F3-30CD-96FE-8C82-44BAFD8730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828800"/>
            <a:ext cx="6705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13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8AD45-89DF-DE79-BBF9-F62B973B6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nonlinearity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2EC5B7-E4D3-22BC-8316-294E1BF7E5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828800"/>
            <a:ext cx="6705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20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97E2E-6DCB-C0CB-BF46-F683349F4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more about nonlinearity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4AA2E-B9BB-7AD8-9EB5-4C2D93C80F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imagine we want to predict whether someone will buy a house based on household income</a:t>
            </a:r>
          </a:p>
          <a:p>
            <a:r>
              <a:rPr lang="en-US" dirty="0"/>
              <a:t>the predicted change in the outcome is not constant per unit increase in the predictor; that is, it depends on the value of the predictor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6E60231-EB6A-870A-234D-91156B3D10B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6140683"/>
              </p:ext>
            </p:extLst>
          </p:nvPr>
        </p:nvGraphicFramePr>
        <p:xfrm>
          <a:off x="4629150" y="1825625"/>
          <a:ext cx="3886198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099">
                  <a:extLst>
                    <a:ext uri="{9D8B030D-6E8A-4147-A177-3AD203B41FA5}">
                      <a16:colId xmlns:a16="http://schemas.microsoft.com/office/drawing/2014/main" val="3313948584"/>
                    </a:ext>
                  </a:extLst>
                </a:gridCol>
                <a:gridCol w="1943099">
                  <a:extLst>
                    <a:ext uri="{9D8B030D-6E8A-4147-A177-3AD203B41FA5}">
                      <a16:colId xmlns:a16="http://schemas.microsoft.com/office/drawing/2014/main" val="5553161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p(buy)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364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120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257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276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824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$80K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17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$90K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017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370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$340K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595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349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$360K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311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$370K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135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22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833</Words>
  <Application>Microsoft Office PowerPoint</Application>
  <PresentationFormat>On-screen Show (4:3)</PresentationFormat>
  <Paragraphs>133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Aptos</vt:lpstr>
      <vt:lpstr>Aptos Display</vt:lpstr>
      <vt:lpstr>Arial</vt:lpstr>
      <vt:lpstr>Cambria Math</vt:lpstr>
      <vt:lpstr>Lucida Console</vt:lpstr>
      <vt:lpstr>Wingdings</vt:lpstr>
      <vt:lpstr>Office Theme</vt:lpstr>
      <vt:lpstr>logistic regression</vt:lpstr>
      <vt:lpstr>why is logistic regression needed?</vt:lpstr>
      <vt:lpstr>some (real? fake?) data</vt:lpstr>
      <vt:lpstr>PowerPoint Presentation</vt:lpstr>
      <vt:lpstr>linear model assumptions: normality</vt:lpstr>
      <vt:lpstr>linear model assumptions: homoscedasticity</vt:lpstr>
      <vt:lpstr>nonsensical predictions</vt:lpstr>
      <vt:lpstr>nonlinearity</vt:lpstr>
      <vt:lpstr>a little more about nonlinearity</vt:lpstr>
      <vt:lpstr>so what will we do?</vt:lpstr>
      <vt:lpstr>odds</vt:lpstr>
      <vt:lpstr>some examples</vt:lpstr>
      <vt:lpstr>odds have no upper bound, but they do have a lower bound</vt:lpstr>
      <vt:lpstr>PowerPoint Presentation</vt:lpstr>
      <vt:lpstr>logarithms</vt:lpstr>
      <vt:lpstr>natural logarithms</vt:lpstr>
      <vt:lpstr>log(odds)</vt:lpstr>
      <vt:lpstr>log(odds)</vt:lpstr>
      <vt:lpstr>the logit function</vt:lpstr>
      <vt:lpstr>the model and its summary</vt:lpstr>
      <vt:lpstr>improving interpretability by exponentiation</vt:lpstr>
      <vt:lpstr>multiplicative interpretation</vt:lpstr>
      <vt:lpstr>interpreting (predicted) odds</vt:lpstr>
      <vt:lpstr>predicted odds, graphed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</dc:title>
  <dc:creator>Bill Levine</dc:creator>
  <cp:lastModifiedBy>Bill Levine</cp:lastModifiedBy>
  <cp:revision>6</cp:revision>
  <dcterms:created xsi:type="dcterms:W3CDTF">2024-04-24T15:43:42Z</dcterms:created>
  <dcterms:modified xsi:type="dcterms:W3CDTF">2024-04-24T18:11:55Z</dcterms:modified>
</cp:coreProperties>
</file>