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7" r:id="rId2"/>
    <p:sldId id="513" r:id="rId3"/>
    <p:sldId id="511" r:id="rId4"/>
    <p:sldId id="502" r:id="rId5"/>
    <p:sldId id="506" r:id="rId6"/>
    <p:sldId id="507" r:id="rId7"/>
    <p:sldId id="373" r:id="rId8"/>
    <p:sldId id="492" r:id="rId9"/>
    <p:sldId id="508" r:id="rId10"/>
    <p:sldId id="509" r:id="rId11"/>
    <p:sldId id="512" r:id="rId12"/>
    <p:sldId id="515" r:id="rId13"/>
    <p:sldId id="510" r:id="rId14"/>
    <p:sldId id="516" r:id="rId15"/>
    <p:sldId id="517" r:id="rId16"/>
    <p:sldId id="518" r:id="rId17"/>
    <p:sldId id="514" r:id="rId18"/>
    <p:sldId id="519" r:id="rId19"/>
    <p:sldId id="520" r:id="rId20"/>
    <p:sldId id="446" r:id="rId21"/>
    <p:sldId id="521" r:id="rId22"/>
    <p:sldId id="522" r:id="rId23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E8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1648" autoAdjust="0"/>
    <p:restoredTop sz="95481" autoAdjust="0"/>
  </p:normalViewPr>
  <p:slideViewPr>
    <p:cSldViewPr snapToGrid="0">
      <p:cViewPr varScale="1">
        <p:scale>
          <a:sx n="108" d="100"/>
          <a:sy n="108" d="100"/>
        </p:scale>
        <p:origin x="1146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AE430E-62EA-4380-AD83-26253D40298E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82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92"/>
            <a:ext cx="548640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B0ABF7-5DA6-4DAE-9D66-D47DA2B84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450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adjusting alpha vs adjusting p-values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B0ABF7-5DA6-4DAE-9D66-D47DA2B8493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8342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CFF21D6-46DE-B862-F0BB-62FBAD6923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CDA7AA0-24C0-D0C7-58DF-402136EC61F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76CB50C-1947-412E-AF04-0039E5583E2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adjusting alpha vs adjusting p-values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9B4C3A-F65D-570A-C039-2EC5EE55F94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B0ABF7-5DA6-4DAE-9D66-D47DA2B8493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507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429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498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944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28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626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163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02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771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703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740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031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7D506-6E56-483B-B68B-C7DF28956C0E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09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7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FD056-08F2-4A0B-ACD3-C957C88BD8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8916" y="1122363"/>
            <a:ext cx="8446169" cy="2387600"/>
          </a:xfrm>
        </p:spPr>
        <p:txBody>
          <a:bodyPr>
            <a:noAutofit/>
          </a:bodyPr>
          <a:lstStyle/>
          <a:p>
            <a:r>
              <a:rPr lang="en-US" sz="4400" dirty="0"/>
              <a:t>categorical predictors</a:t>
            </a:r>
            <a:br>
              <a:rPr lang="en-US" sz="4400" dirty="0"/>
            </a:br>
            <a:r>
              <a:rPr lang="en-US" sz="4400" dirty="0"/>
              <a:t>(part 5: “post-tests”)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10F7A5-A79F-4769-B836-D58812D437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February 12, 2024</a:t>
            </a:r>
          </a:p>
        </p:txBody>
      </p:sp>
    </p:spTree>
    <p:extLst>
      <p:ext uri="{BB962C8B-B14F-4D97-AF65-F5344CB8AC3E}">
        <p14:creationId xmlns:p14="http://schemas.microsoft.com/office/powerpoint/2010/main" val="1550707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0C237-09EC-4507-8613-E76ABAB43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about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87F261-ED24-42BD-A2DF-B31F5D5024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Three pairwise comparisons were executed by orthogonal contrasts. To control the Type I error rate, </a:t>
            </a:r>
            <a:r>
              <a:rPr lang="en-US" dirty="0">
                <a:solidFill>
                  <a:srgbClr val="FF0000"/>
                </a:solidFill>
              </a:rPr>
              <a:t>a Bonferroni-corrected </a:t>
            </a:r>
            <a:r>
              <a:rPr lang="el-GR" i="1" dirty="0">
                <a:solidFill>
                  <a:srgbClr val="FF0000"/>
                </a:solidFill>
              </a:rPr>
              <a:t>α</a:t>
            </a:r>
            <a:r>
              <a:rPr lang="en-US" dirty="0">
                <a:solidFill>
                  <a:srgbClr val="FF0000"/>
                </a:solidFill>
              </a:rPr>
              <a:t> = .05/3 = .017 was used</a:t>
            </a:r>
            <a:r>
              <a:rPr lang="en-US" dirty="0"/>
              <a:t>. The imagery group (</a:t>
            </a:r>
            <a:r>
              <a:rPr lang="en-US" i="1" dirty="0"/>
              <a:t>M</a:t>
            </a:r>
            <a:r>
              <a:rPr lang="en-US" dirty="0"/>
              <a:t> = 12) had significantly better memory than the control group (</a:t>
            </a:r>
            <a:r>
              <a:rPr lang="en-US" i="1" dirty="0"/>
              <a:t>M</a:t>
            </a:r>
            <a:r>
              <a:rPr lang="en-US" dirty="0"/>
              <a:t> = 6), </a:t>
            </a:r>
            <a:r>
              <a:rPr lang="en-US" i="1" dirty="0"/>
              <a:t>t</a:t>
            </a:r>
            <a:r>
              <a:rPr lang="en-US" dirty="0"/>
              <a:t>(27) = 3.48, </a:t>
            </a:r>
            <a:r>
              <a:rPr lang="en-US" i="1" dirty="0"/>
              <a:t>p</a:t>
            </a:r>
            <a:r>
              <a:rPr lang="en-US" dirty="0"/>
              <a:t> = .001. The rhyme group (</a:t>
            </a:r>
            <a:r>
              <a:rPr lang="en-US" i="1" dirty="0"/>
              <a:t>M</a:t>
            </a:r>
            <a:r>
              <a:rPr lang="en-US" dirty="0"/>
              <a:t> = 10) had non-significantly better memory than the control group (</a:t>
            </a:r>
            <a:r>
              <a:rPr lang="en-US" i="1" dirty="0"/>
              <a:t>M</a:t>
            </a:r>
            <a:r>
              <a:rPr lang="en-US" dirty="0"/>
              <a:t> = 6), </a:t>
            </a:r>
            <a:r>
              <a:rPr lang="en-US" i="1" dirty="0"/>
              <a:t>t</a:t>
            </a:r>
            <a:r>
              <a:rPr lang="en-US" dirty="0"/>
              <a:t>(27) = 2.32, </a:t>
            </a:r>
            <a:r>
              <a:rPr lang="en-US" i="1" dirty="0"/>
              <a:t>p</a:t>
            </a:r>
            <a:r>
              <a:rPr lang="en-US" dirty="0"/>
              <a:t> = .03. The imagery and rhyme groups also did not differ significantly, </a:t>
            </a:r>
            <a:r>
              <a:rPr lang="en-US" i="1" dirty="0"/>
              <a:t>t</a:t>
            </a:r>
            <a:r>
              <a:rPr lang="en-US" dirty="0"/>
              <a:t>(27) = 1.16, </a:t>
            </a:r>
            <a:r>
              <a:rPr lang="en-US" i="1" dirty="0"/>
              <a:t>p</a:t>
            </a:r>
            <a:r>
              <a:rPr lang="en-US" dirty="0"/>
              <a:t> = .26.</a:t>
            </a:r>
          </a:p>
        </p:txBody>
      </p:sp>
    </p:spTree>
    <p:extLst>
      <p:ext uri="{BB962C8B-B14F-4D97-AF65-F5344CB8AC3E}">
        <p14:creationId xmlns:p14="http://schemas.microsoft.com/office/powerpoint/2010/main" val="19748860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82630F-1018-84AD-8001-82EDF0F404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F49B9-F434-6225-0AF2-6E4258031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 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BE776D-89AA-BA63-C40F-B77C3B31C8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Three pairwise comparisons were executed by orthogonal contrasts. To control the Type I error rate, </a:t>
            </a:r>
            <a:r>
              <a:rPr lang="en-US" dirty="0">
                <a:solidFill>
                  <a:srgbClr val="FF0000"/>
                </a:solidFill>
              </a:rPr>
              <a:t>Bonferroni-corrected </a:t>
            </a:r>
            <a:r>
              <a:rPr lang="en-US" i="1" dirty="0">
                <a:solidFill>
                  <a:srgbClr val="FF0000"/>
                </a:solidFill>
              </a:rPr>
              <a:t>p</a:t>
            </a:r>
            <a:r>
              <a:rPr lang="en-US" dirty="0">
                <a:solidFill>
                  <a:srgbClr val="FF0000"/>
                </a:solidFill>
              </a:rPr>
              <a:t>-values were used with </a:t>
            </a:r>
            <a:r>
              <a:rPr lang="el-GR" dirty="0">
                <a:solidFill>
                  <a:srgbClr val="FF0000"/>
                </a:solidFill>
              </a:rPr>
              <a:t>α</a:t>
            </a:r>
            <a:r>
              <a:rPr lang="en-US" dirty="0">
                <a:solidFill>
                  <a:srgbClr val="FF0000"/>
                </a:solidFill>
              </a:rPr>
              <a:t> = .05</a:t>
            </a:r>
            <a:r>
              <a:rPr lang="en-US" dirty="0"/>
              <a:t>. The imagery group (</a:t>
            </a:r>
            <a:r>
              <a:rPr lang="en-US" i="1" dirty="0"/>
              <a:t>M</a:t>
            </a:r>
            <a:r>
              <a:rPr lang="en-US" dirty="0"/>
              <a:t> = 12) had significantly better memory than the control group (</a:t>
            </a:r>
            <a:r>
              <a:rPr lang="en-US" i="1" dirty="0"/>
              <a:t>M</a:t>
            </a:r>
            <a:r>
              <a:rPr lang="en-US" dirty="0"/>
              <a:t> = 6), </a:t>
            </a:r>
            <a:r>
              <a:rPr lang="en-US" i="1" dirty="0"/>
              <a:t>t</a:t>
            </a:r>
            <a:r>
              <a:rPr lang="en-US" dirty="0"/>
              <a:t>(27) = 3.48, </a:t>
            </a:r>
            <a:r>
              <a:rPr lang="en-US" i="1" dirty="0"/>
              <a:t>p</a:t>
            </a:r>
            <a:r>
              <a:rPr lang="en-US" dirty="0"/>
              <a:t> = .005. The rhyme group (</a:t>
            </a:r>
            <a:r>
              <a:rPr lang="en-US" i="1" dirty="0"/>
              <a:t>M</a:t>
            </a:r>
            <a:r>
              <a:rPr lang="en-US" dirty="0"/>
              <a:t> = 10) had non-significantly better memory than the control group (</a:t>
            </a:r>
            <a:r>
              <a:rPr lang="en-US" i="1" dirty="0"/>
              <a:t>M</a:t>
            </a:r>
            <a:r>
              <a:rPr lang="en-US" dirty="0"/>
              <a:t> = 6), </a:t>
            </a:r>
            <a:r>
              <a:rPr lang="en-US" i="1" dirty="0"/>
              <a:t>t</a:t>
            </a:r>
            <a:r>
              <a:rPr lang="en-US" dirty="0"/>
              <a:t>(27) = 2.32, </a:t>
            </a:r>
            <a:r>
              <a:rPr lang="en-US" i="1" dirty="0"/>
              <a:t>p</a:t>
            </a:r>
            <a:r>
              <a:rPr lang="en-US" dirty="0"/>
              <a:t> = .085. The imagery and rhyme groups also did not differ significantly, </a:t>
            </a:r>
            <a:r>
              <a:rPr lang="en-US" i="1" dirty="0"/>
              <a:t>t</a:t>
            </a:r>
            <a:r>
              <a:rPr lang="en-US" dirty="0"/>
              <a:t>(27) = 1.16, </a:t>
            </a:r>
            <a:r>
              <a:rPr lang="en-US" i="1" dirty="0"/>
              <a:t>p</a:t>
            </a:r>
            <a:r>
              <a:rPr lang="en-US" dirty="0"/>
              <a:t> = .77.</a:t>
            </a:r>
          </a:p>
        </p:txBody>
      </p:sp>
    </p:spTree>
    <p:extLst>
      <p:ext uri="{BB962C8B-B14F-4D97-AF65-F5344CB8AC3E}">
        <p14:creationId xmlns:p14="http://schemas.microsoft.com/office/powerpoint/2010/main" val="41032422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A9FE13B-2285-F499-F5BD-EBF1D37305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 little theory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8DEE9C37-EAFE-6B3A-E071-C85786C782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(time permitting)</a:t>
            </a:r>
          </a:p>
        </p:txBody>
      </p:sp>
    </p:spTree>
    <p:extLst>
      <p:ext uri="{BB962C8B-B14F-4D97-AF65-F5344CB8AC3E}">
        <p14:creationId xmlns:p14="http://schemas.microsoft.com/office/powerpoint/2010/main" val="18222813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5E25E-3C6D-B976-5D3E-5266DE521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 about SSE and SSR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7B7B9C8-0676-E277-C79C-3005BC3E51A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1469878"/>
                <a:ext cx="7886700" cy="5264208"/>
              </a:xfrm>
            </p:spPr>
            <p:txBody>
              <a:bodyPr>
                <a:normAutofit fontScale="55000" lnSpcReduction="20000"/>
              </a:bodyPr>
              <a:lstStyle/>
              <a:p>
                <a:r>
                  <a:rPr lang="en-US" sz="3200" dirty="0"/>
                  <a:t>in a design with three groups, Model A is</a:t>
                </a:r>
              </a:p>
              <a:p>
                <a:endParaRPr lang="en-US" sz="32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ij</m:t>
                          </m:r>
                        </m:sub>
                      </m:sSub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ij</m:t>
                          </m:r>
                        </m:sub>
                      </m:sSub>
                    </m:oMath>
                  </m:oMathPara>
                </a14:m>
                <a:endParaRPr lang="en-US" sz="3200" b="0" dirty="0"/>
              </a:p>
              <a:p>
                <a:pPr marL="0" indent="0">
                  <a:buNone/>
                </a:pPr>
                <a:endParaRPr lang="en-US" sz="3200" dirty="0"/>
              </a:p>
              <a:p>
                <a:r>
                  <a:rPr lang="en-US" sz="3200" dirty="0"/>
                  <a:t>we can express predicted scores as follows</a:t>
                </a:r>
              </a:p>
              <a:p>
                <a:endParaRPr lang="en-US" sz="3200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</m:acc>
                      </m:e>
                      <m:sub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</a:rPr>
                          <m:t>ij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3200" b="0" dirty="0"/>
                  <a:t>   or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</m:acc>
                      </m:e>
                      <m:sub>
                        <m:r>
                          <m:rPr>
                            <m:sty m:val="p"/>
                          </m:rPr>
                          <a:rPr lang="en-US" sz="3200">
                            <a:latin typeface="Cambria Math" panose="02040503050406030204" pitchFamily="18" charset="0"/>
                          </a:rPr>
                          <m:t>ij</m:t>
                        </m:r>
                      </m:sub>
                    </m:sSub>
                    <m:r>
                      <a:rPr lang="en-US" sz="32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</m:acc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</a:rPr>
                          <m:t>j</m:t>
                        </m:r>
                      </m:sub>
                    </m:sSub>
                  </m:oMath>
                </a14:m>
                <a:endParaRPr lang="en-US" sz="3200" b="0" dirty="0"/>
              </a:p>
              <a:p>
                <a:pPr marL="0" indent="0">
                  <a:buNone/>
                </a:pPr>
                <a:endParaRPr lang="en-US" sz="3200" dirty="0"/>
              </a:p>
              <a:p>
                <a:r>
                  <a:rPr lang="en-US" sz="3200" dirty="0"/>
                  <a:t>and we can express (estimates of) residuals</a:t>
                </a:r>
              </a:p>
              <a:p>
                <a:endParaRPr lang="en-US" sz="32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ij</m:t>
                          </m:r>
                        </m:sub>
                      </m:sSub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ij</m:t>
                          </m:r>
                        </m:sub>
                      </m:sSub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</m:acc>
                        </m:e>
                        <m:sub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m:rPr>
                              <m:sty m:val="p"/>
                            </m:rPr>
                            <a:rPr lang="en-US" sz="3200">
                              <a:latin typeface="Cambria Math" panose="02040503050406030204" pitchFamily="18" charset="0"/>
                            </a:rPr>
                            <m:t>j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  <a:p>
                <a:pPr marL="0" indent="0">
                  <a:buNone/>
                </a:pPr>
                <a:endParaRPr lang="en-US" sz="3200" dirty="0"/>
              </a:p>
              <a:p>
                <a:r>
                  <a:rPr lang="en-US" sz="3200" dirty="0"/>
                  <a:t>and SSE(A) is</a:t>
                </a:r>
              </a:p>
              <a:p>
                <a:endParaRPr lang="en-US" sz="32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𝑆𝑆𝐸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)=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3200">
                                      <a:latin typeface="Cambria Math" panose="02040503050406030204" pitchFamily="18" charset="0"/>
                                    </a:rPr>
                                    <m:t>ij</m:t>
                                  </m:r>
                                </m:sub>
                              </m:sSub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  <m:t>𝑌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.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3200">
                                      <a:latin typeface="Cambria Math" panose="02040503050406030204" pitchFamily="18" charset="0"/>
                                    </a:rPr>
                                    <m:t>j</m:t>
                                  </m:r>
                                </m:sub>
                              </m:s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sz="3200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7B7B9C8-0676-E277-C79C-3005BC3E51A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469878"/>
                <a:ext cx="7886700" cy="5264208"/>
              </a:xfrm>
              <a:blipFill>
                <a:blip r:embed="rId2"/>
                <a:stretch>
                  <a:fillRect l="-464" t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8280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5E25E-3C6D-B976-5D3E-5266DE521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 about SSE and SSR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7B7B9C8-0676-E277-C79C-3005BC3E51A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1469878"/>
                <a:ext cx="7886700" cy="5264208"/>
              </a:xfrm>
            </p:spPr>
            <p:txBody>
              <a:bodyPr>
                <a:normAutofit fontScale="55000" lnSpcReduction="20000"/>
              </a:bodyPr>
              <a:lstStyle/>
              <a:p>
                <a:r>
                  <a:rPr lang="en-US" sz="3200" dirty="0"/>
                  <a:t>in a design with three groups, Model C (for the usual ANOVA) is</a:t>
                </a:r>
              </a:p>
              <a:p>
                <a:endParaRPr lang="en-US" sz="32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ij</m:t>
                          </m:r>
                        </m:sub>
                      </m:sSub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+0</m:t>
                      </m:r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+0</m:t>
                      </m:r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ij</m:t>
                          </m:r>
                        </m:sub>
                      </m:sSub>
                    </m:oMath>
                  </m:oMathPara>
                </a14:m>
                <a:endParaRPr lang="en-US" sz="3200" b="0" dirty="0"/>
              </a:p>
              <a:p>
                <a:pPr marL="0" indent="0">
                  <a:buNone/>
                </a:pPr>
                <a:endParaRPr lang="en-US" sz="3200" dirty="0"/>
              </a:p>
              <a:p>
                <a:r>
                  <a:rPr lang="en-US" sz="3200" dirty="0"/>
                  <a:t>we can express predicted scores as follows</a:t>
                </a:r>
              </a:p>
              <a:p>
                <a:endParaRPr lang="en-US" sz="3200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</m:acc>
                      </m:e>
                      <m:sub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</a:rPr>
                          <m:t>ij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3200" b="0" dirty="0"/>
                  <a:t>   or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</m:acc>
                      </m:e>
                      <m:sub>
                        <m:r>
                          <m:rPr>
                            <m:sty m:val="p"/>
                          </m:rPr>
                          <a:rPr lang="en-US" sz="3200">
                            <a:latin typeface="Cambria Math" panose="02040503050406030204" pitchFamily="18" charset="0"/>
                          </a:rPr>
                          <m:t>ij</m:t>
                        </m:r>
                      </m:sub>
                    </m:sSub>
                    <m:r>
                      <a:rPr lang="en-US" sz="32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</m:acc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..</m:t>
                        </m:r>
                      </m:sub>
                    </m:sSub>
                  </m:oMath>
                </a14:m>
                <a:endParaRPr lang="en-US" sz="3200" b="0" dirty="0"/>
              </a:p>
              <a:p>
                <a:pPr marL="0" indent="0">
                  <a:buNone/>
                </a:pPr>
                <a:endParaRPr lang="en-US" sz="3200" dirty="0"/>
              </a:p>
              <a:p>
                <a:r>
                  <a:rPr lang="en-US" sz="3200" dirty="0"/>
                  <a:t>and we can express (estimates of) residuals</a:t>
                </a:r>
              </a:p>
              <a:p>
                <a:endParaRPr lang="en-US" sz="32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ij</m:t>
                          </m:r>
                        </m:sub>
                      </m:sSub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ij</m:t>
                          </m:r>
                        </m:sub>
                      </m:sSub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</m:acc>
                        </m:e>
                        <m:sub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..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  <a:p>
                <a:pPr marL="0" indent="0">
                  <a:buNone/>
                </a:pPr>
                <a:endParaRPr lang="en-US" sz="3200" dirty="0"/>
              </a:p>
              <a:p>
                <a:r>
                  <a:rPr lang="en-US" sz="3200" dirty="0"/>
                  <a:t>and SSE(C) thus is</a:t>
                </a:r>
              </a:p>
              <a:p>
                <a:endParaRPr lang="en-US" sz="32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𝑆𝑆𝐸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)=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  <m:t>𝑌</m:t>
                                      </m:r>
                                    </m:e>
                                    <m:sub>
                                      <m:r>
                                        <m:rPr>
                                          <m:sty m:val="p"/>
                                        </m:rPr>
                                        <a:rPr lang="en-US" sz="3200">
                                          <a:latin typeface="Cambria Math" panose="02040503050406030204" pitchFamily="18" charset="0"/>
                                        </a:rPr>
                                        <m:t>ij</m:t>
                                      </m:r>
                                    </m:sub>
                                  </m:sSub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̅"/>
                                          <m:ctrlPr>
                                            <a:rPr lang="en-US" sz="3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3200" i="1">
                                              <a:latin typeface="Cambria Math" panose="02040503050406030204" pitchFamily="18" charset="0"/>
                                            </a:rPr>
                                            <m:t>𝑌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  <m:t>..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sz="3200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7B7B9C8-0676-E277-C79C-3005BC3E51A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469878"/>
                <a:ext cx="7886700" cy="5264208"/>
              </a:xfrm>
              <a:blipFill>
                <a:blip r:embed="rId2"/>
                <a:stretch>
                  <a:fillRect l="-464" t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3786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5E25E-3C6D-B976-5D3E-5266DE521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 about SSE and SSR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7B7B9C8-0676-E277-C79C-3005BC3E51A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1469878"/>
                <a:ext cx="7886700" cy="5264208"/>
              </a:xfrm>
            </p:spPr>
            <p:txBody>
              <a:bodyPr>
                <a:normAutofit fontScale="70000" lnSpcReduction="20000"/>
              </a:bodyPr>
              <a:lstStyle/>
              <a:p>
                <a:r>
                  <a:rPr lang="en-US" sz="3200" dirty="0"/>
                  <a:t>if we compare Model A to Model C, we get SSR</a:t>
                </a:r>
              </a:p>
              <a:p>
                <a:pPr marL="0" indent="0">
                  <a:buNone/>
                </a:pPr>
                <a:endParaRPr lang="en-US" sz="32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𝑆𝑆𝑅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𝑆𝑆𝐸</m:t>
                      </m:r>
                      <m:d>
                        <m:d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d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𝑆𝑆𝐸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200" dirty="0"/>
              </a:p>
              <a:p>
                <a:pPr marL="0" indent="0">
                  <a:buNone/>
                </a:pPr>
                <a:endParaRPr lang="en-US" sz="3200" dirty="0"/>
              </a:p>
              <a:p>
                <a:r>
                  <a:rPr lang="en-US" sz="3200" dirty="0"/>
                  <a:t>SSR is the reduction (improvement) in SSE</a:t>
                </a:r>
              </a:p>
              <a:p>
                <a:r>
                  <a:rPr lang="en-US" sz="3200" dirty="0"/>
                  <a:t>it can be re-expressed as follows</a:t>
                </a:r>
              </a:p>
              <a:p>
                <a:pPr marL="0" indent="0">
                  <a:buNone/>
                </a:pPr>
                <a:endParaRPr lang="en-US" sz="32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𝑆𝑆𝑅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3200" b="0" i="0" smtClean="0">
                                  <a:latin typeface="Cambria Math" panose="02040503050406030204" pitchFamily="18" charset="0"/>
                                </a:rPr>
                                <m:t>j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  <m:t>𝑌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.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3200" b="0" i="0" smtClean="0">
                                      <a:latin typeface="Cambria Math" panose="02040503050406030204" pitchFamily="18" charset="0"/>
                                    </a:rPr>
                                    <m:t>j</m:t>
                                  </m:r>
                                </m:sub>
                              </m:sSub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  <m:t>𝑌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..</m:t>
                                  </m:r>
                                </m:sub>
                              </m:s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sz="3200" dirty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or (less formally, but more clearly, I hope)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𝑆𝑆𝑅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group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𝑌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group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𝑌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overall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7B7B9C8-0676-E277-C79C-3005BC3E51A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469878"/>
                <a:ext cx="7886700" cy="5264208"/>
              </a:xfrm>
              <a:blipFill>
                <a:blip r:embed="rId2"/>
                <a:stretch>
                  <a:fillRect l="-850" t="-24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1078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A0334-0701-E50A-6BC1-96AAE0ECD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these SS values have aliases  in the context of ANOVA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76173A0-A9F7-600C-1643-061C4CF72CF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25624"/>
                <a:ext cx="7886700" cy="4667249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𝑆𝑆𝑅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𝑆𝑆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between</m:t>
                          </m:r>
                        </m:sub>
                      </m:sSub>
                    </m:oMath>
                  </m:oMathPara>
                </a14:m>
                <a:endParaRPr lang="en-US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𝑆𝑆𝐸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𝑆𝑆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within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𝑆𝑆𝐸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𝑆𝑆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total</m:t>
                          </m:r>
                        </m:sub>
                      </m:sSub>
                    </m:oMath>
                  </m:oMathPara>
                </a14:m>
                <a:endParaRPr lang="en-US" i="1" dirty="0">
                  <a:latin typeface="Cambria Math" panose="02040503050406030204" pitchFamily="18" charset="0"/>
                </a:endParaRPr>
              </a:p>
              <a:p>
                <a:endParaRPr lang="en-US" dirty="0"/>
              </a:p>
              <a:p>
                <a:r>
                  <a:rPr lang="en-US" i="1" dirty="0"/>
                  <a:t>SS</a:t>
                </a:r>
                <a:r>
                  <a:rPr lang="en-US" baseline="-25000" dirty="0"/>
                  <a:t>between</a:t>
                </a:r>
                <a:r>
                  <a:rPr lang="en-US" dirty="0"/>
                  <a:t> is a measure of differences between groups, with sample size playing a role</a:t>
                </a:r>
              </a:p>
              <a:p>
                <a:r>
                  <a:rPr lang="en-US" dirty="0"/>
                  <a:t>Why do group means differ?</a:t>
                </a:r>
              </a:p>
              <a:p>
                <a:pPr lvl="1"/>
                <a:r>
                  <a:rPr lang="en-US" dirty="0"/>
                  <a:t>real differences + noise</a:t>
                </a:r>
              </a:p>
              <a:p>
                <a:r>
                  <a:rPr lang="en-US" i="1" dirty="0"/>
                  <a:t>SS</a:t>
                </a:r>
                <a:r>
                  <a:rPr lang="en-US" baseline="-25000" dirty="0"/>
                  <a:t>within</a:t>
                </a:r>
                <a:r>
                  <a:rPr lang="en-US" dirty="0"/>
                  <a:t> is a measure of differences within groups</a:t>
                </a:r>
              </a:p>
              <a:p>
                <a:r>
                  <a:rPr lang="en-US" dirty="0"/>
                  <a:t>Why do scores within groups differ?</a:t>
                </a:r>
              </a:p>
              <a:p>
                <a:pPr lvl="1"/>
                <a:r>
                  <a:rPr lang="en-US" dirty="0"/>
                  <a:t>noise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76173A0-A9F7-600C-1643-061C4CF72CF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25624"/>
                <a:ext cx="7886700" cy="4667249"/>
              </a:xfrm>
              <a:blipFill>
                <a:blip r:embed="rId2"/>
                <a:stretch>
                  <a:fillRect l="-1391" b="-24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59470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A0334-0701-E50A-6BC1-96AAE0ECD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 MSs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76173A0-A9F7-600C-1643-061C4CF72CF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the </a:t>
                </a:r>
                <a:r>
                  <a:rPr lang="en-US" i="1" dirty="0"/>
                  <a:t>df</a:t>
                </a:r>
                <a:r>
                  <a:rPr lang="en-US" dirty="0"/>
                  <a:t> associated with </a:t>
                </a:r>
                <a:r>
                  <a:rPr lang="en-US" i="1" dirty="0"/>
                  <a:t>SS</a:t>
                </a:r>
                <a:r>
                  <a:rPr lang="en-US" dirty="0"/>
                  <a:t>s can be used to calculate </a:t>
                </a:r>
                <a:r>
                  <a:rPr lang="en-US" i="1" dirty="0"/>
                  <a:t>MS</a:t>
                </a:r>
                <a:r>
                  <a:rPr lang="en-US" dirty="0"/>
                  <a:t> values, as follows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𝑀𝑆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between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type m:val="skw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𝑆𝑆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between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𝑀𝑆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within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type m:val="skw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𝑆𝑆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within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76173A0-A9F7-600C-1643-061C4CF72CF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91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83779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764D3-20D2-4646-F555-831387833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finally the </a:t>
            </a:r>
            <a:r>
              <a:rPr lang="en-US" i="1" dirty="0"/>
              <a:t>F</a:t>
            </a:r>
            <a:r>
              <a:rPr lang="en-US" dirty="0"/>
              <a:t>-ratio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4ABC26D-61AC-E11C-6A18-3B89735CB73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𝑀𝑆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between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𝑀𝑆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within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4ABC26D-61AC-E11C-6A18-3B89735CB73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6441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BD628-BF7C-88C6-7087-93EF9E6A9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contributes to the </a:t>
            </a:r>
            <a:r>
              <a:rPr lang="en-US" i="1" dirty="0"/>
              <a:t>F</a:t>
            </a:r>
            <a:r>
              <a:rPr lang="en-US" dirty="0"/>
              <a:t>-ratio?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AE9072A-ACAF-9A60-0AA4-E8EB009D365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formally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𝑀𝑆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between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𝑀𝑆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within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e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groups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e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                     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what?!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AE9072A-ACAF-9A60-0AA4-E8EB009D365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46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811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01EBF-DB2C-F34C-02E0-42BCA1C28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D37F7D-FC60-8B86-72A4-42FBA62158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both contrast codes and dummy codes provide ways to compare groups using </a:t>
            </a:r>
            <a:r>
              <a:rPr lang="en-US" i="1" dirty="0"/>
              <a:t>single-</a:t>
            </a:r>
            <a:r>
              <a:rPr lang="en-US" i="1" dirty="0" err="1"/>
              <a:t>df</a:t>
            </a:r>
            <a:r>
              <a:rPr lang="en-US" i="1" dirty="0"/>
              <a:t> contrasts</a:t>
            </a:r>
          </a:p>
          <a:p>
            <a:r>
              <a:rPr lang="en-US" dirty="0"/>
              <a:t>why single </a:t>
            </a:r>
            <a:r>
              <a:rPr lang="en-US" i="1" dirty="0" err="1"/>
              <a:t>df</a:t>
            </a:r>
            <a:r>
              <a:rPr lang="en-US" dirty="0"/>
              <a:t>? because each comparison is about a single parameter</a:t>
            </a:r>
          </a:p>
          <a:p>
            <a:r>
              <a:rPr lang="en-US" dirty="0"/>
              <a:t>some (most?) software defaults to dummy-coding</a:t>
            </a:r>
          </a:p>
          <a:p>
            <a:r>
              <a:rPr lang="en-US" dirty="0"/>
              <a:t>whatever codes you use, </a:t>
            </a:r>
            <a:r>
              <a:rPr lang="en-US" i="1" dirty="0"/>
              <a:t>F</a:t>
            </a:r>
            <a:r>
              <a:rPr lang="en-US" dirty="0"/>
              <a:t> for the whole model (all of the predictors combined) will be the same</a:t>
            </a:r>
          </a:p>
        </p:txBody>
      </p:sp>
    </p:spTree>
    <p:extLst>
      <p:ext uri="{BB962C8B-B14F-4D97-AF65-F5344CB8AC3E}">
        <p14:creationId xmlns:p14="http://schemas.microsoft.com/office/powerpoint/2010/main" val="1224507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" y="300037"/>
            <a:ext cx="9052560" cy="6163246"/>
          </a:xfrm>
          <a:prstGeom prst="rect">
            <a:avLst/>
          </a:prstGeom>
          <a:ln>
            <a:noFill/>
          </a:ln>
        </p:spPr>
      </p:pic>
      <p:cxnSp>
        <p:nvCxnSpPr>
          <p:cNvPr id="7" name="Straight Connector 6"/>
          <p:cNvCxnSpPr/>
          <p:nvPr/>
        </p:nvCxnSpPr>
        <p:spPr>
          <a:xfrm flipH="1">
            <a:off x="2386149" y="1079863"/>
            <a:ext cx="8708" cy="50683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4554583" y="1079863"/>
            <a:ext cx="8708" cy="5068388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5647508" y="1079863"/>
            <a:ext cx="8708" cy="506838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196736" y="494212"/>
                <a:ext cx="492122" cy="5412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𝜇</m:t>
                      </m:r>
                      <m:r>
                        <a:rPr kumimoji="0" lang="en-US" sz="3600" b="0" i="1" u="none" strike="noStrike" kern="1200" cap="none" spc="0" normalizeH="0" baseline="-2500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1</m:t>
                      </m:r>
                    </m:oMath>
                  </m:oMathPara>
                </a14:m>
                <a:endParaRPr kumimoji="0" lang="en-US" sz="3600" b="0" i="0" u="none" strike="noStrike" kern="1200" cap="none" spc="0" normalizeH="0" baseline="-2500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6736" y="494212"/>
                <a:ext cx="492122" cy="541238"/>
              </a:xfrm>
              <a:prstGeom prst="rect">
                <a:avLst/>
              </a:prstGeom>
              <a:blipFill rotWithShape="0">
                <a:blip r:embed="rId4"/>
                <a:stretch>
                  <a:fillRect b="-11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329708" y="494212"/>
                <a:ext cx="492122" cy="5412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𝜇</m:t>
                      </m:r>
                      <m:r>
                        <a:rPr kumimoji="0" lang="en-US" sz="3600" b="0" i="1" u="none" strike="noStrike" kern="1200" cap="none" spc="0" normalizeH="0" baseline="-25000" noProof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2</m:t>
                      </m:r>
                    </m:oMath>
                  </m:oMathPara>
                </a14:m>
                <a:endParaRPr kumimoji="0" lang="en-US" sz="3600" b="0" i="0" u="none" strike="noStrike" kern="1200" cap="none" spc="0" normalizeH="0" baseline="-2500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9708" y="494212"/>
                <a:ext cx="492122" cy="541238"/>
              </a:xfrm>
              <a:prstGeom prst="rect">
                <a:avLst/>
              </a:prstGeom>
              <a:blipFill rotWithShape="0">
                <a:blip r:embed="rId5"/>
                <a:stretch>
                  <a:fillRect b="-11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401447" y="525865"/>
                <a:ext cx="492122" cy="5412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𝜇</m:t>
                      </m:r>
                      <m:r>
                        <a:rPr kumimoji="0" lang="en-US" sz="3600" b="0" i="1" u="none" strike="noStrike" kern="1200" cap="none" spc="0" normalizeH="0" baseline="-25000" noProof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3</m:t>
                      </m:r>
                    </m:oMath>
                  </m:oMathPara>
                </a14:m>
                <a:endParaRPr kumimoji="0" lang="en-US" sz="3600" b="0" i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1447" y="525865"/>
                <a:ext cx="492122" cy="541238"/>
              </a:xfrm>
              <a:prstGeom prst="rect">
                <a:avLst/>
              </a:prstGeom>
              <a:blipFill rotWithShape="0">
                <a:blip r:embed="rId6"/>
                <a:stretch>
                  <a:fillRect b="-11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2F06829-BCB3-1876-14C9-72C77E34B3B7}"/>
                  </a:ext>
                </a:extLst>
              </p:cNvPr>
              <p:cNvSpPr txBox="1"/>
              <p:nvPr/>
            </p:nvSpPr>
            <p:spPr>
              <a:xfrm>
                <a:off x="6800295" y="1438183"/>
                <a:ext cx="2283638" cy="6780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groups</m:t>
                        </m:r>
                      </m:sub>
                      <m:sup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 is the variance</a:t>
                </a:r>
                <a:br>
                  <a:rPr lang="en-US" dirty="0">
                    <a:solidFill>
                      <a:schemeClr val="bg1"/>
                    </a:solidFill>
                  </a:rPr>
                </a:br>
                <a:r>
                  <a:rPr lang="en-US" dirty="0">
                    <a:solidFill>
                      <a:schemeClr val="bg1"/>
                    </a:solidFill>
                  </a:rPr>
                  <a:t>of </a:t>
                </a:r>
                <a:r>
                  <a:rPr lang="en-US" i="1" dirty="0">
                    <a:solidFill>
                      <a:schemeClr val="bg1"/>
                    </a:solidFill>
                  </a:rPr>
                  <a:t>µ</a:t>
                </a:r>
                <a:r>
                  <a:rPr lang="en-US" baseline="-25000" dirty="0">
                    <a:solidFill>
                      <a:schemeClr val="bg1"/>
                    </a:solidFill>
                  </a:rPr>
                  <a:t>1</a:t>
                </a:r>
                <a:r>
                  <a:rPr lang="en-US" dirty="0">
                    <a:solidFill>
                      <a:schemeClr val="bg1"/>
                    </a:solidFill>
                  </a:rPr>
                  <a:t>, </a:t>
                </a:r>
                <a:r>
                  <a:rPr lang="en-US" i="1" dirty="0">
                    <a:solidFill>
                      <a:schemeClr val="bg1"/>
                    </a:solidFill>
                  </a:rPr>
                  <a:t>µ</a:t>
                </a:r>
                <a:r>
                  <a:rPr lang="en-US" baseline="-25000" dirty="0">
                    <a:solidFill>
                      <a:schemeClr val="bg1"/>
                    </a:solidFill>
                  </a:rPr>
                  <a:t>2</a:t>
                </a:r>
                <a:r>
                  <a:rPr lang="en-US" dirty="0">
                    <a:solidFill>
                      <a:schemeClr val="bg1"/>
                    </a:solidFill>
                  </a:rPr>
                  <a:t>, and </a:t>
                </a:r>
                <a:r>
                  <a:rPr lang="en-US" i="1" dirty="0">
                    <a:solidFill>
                      <a:schemeClr val="bg1"/>
                    </a:solidFill>
                  </a:rPr>
                  <a:t>µ</a:t>
                </a:r>
                <a:r>
                  <a:rPr lang="en-US" baseline="-25000" dirty="0">
                    <a:solidFill>
                      <a:schemeClr val="bg1"/>
                    </a:solidFill>
                  </a:rPr>
                  <a:t>3</a:t>
                </a: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2F06829-BCB3-1876-14C9-72C77E34B3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0295" y="1438183"/>
                <a:ext cx="2283638" cy="678006"/>
              </a:xfrm>
              <a:prstGeom prst="rect">
                <a:avLst/>
              </a:prstGeom>
              <a:blipFill>
                <a:blip r:embed="rId7"/>
                <a:stretch>
                  <a:fillRect l="-2406" t="-3604" r="-1604" b="-135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39296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BD628-BF7C-88C6-7087-93EF9E6A9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contributes to the </a:t>
            </a:r>
            <a:r>
              <a:rPr lang="en-US" i="1" dirty="0"/>
              <a:t>F</a:t>
            </a:r>
            <a:r>
              <a:rPr lang="en-US" dirty="0"/>
              <a:t>-ratio?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AE9072A-ACAF-9A60-0AA4-E8EB009D365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formally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𝑀𝑆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between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𝑀𝑆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within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e</m:t>
                              </m:r>
                            </m:sub>
                            <m:sup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sSubSup>
                            <m:sSubSupPr>
                              <m:ctrlPr>
                                <a:rPr lang="en-US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groups</m:t>
                              </m:r>
                            </m:sub>
                            <m:sup>
                              <m:r>
                                <a:rPr lang="en-US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sSubSup>
                            <m:sSubSupPr>
                              <m:ctrlP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e</m:t>
                              </m:r>
                            </m:sub>
                            <m:sup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                     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informally!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noise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sample</m:t>
                          </m:r>
                          <m:r>
                            <a:rPr lang="en-US" b="0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size</m:t>
                          </m:r>
                          <m:r>
                            <a:rPr lang="en-US" b="0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×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group</m:t>
                          </m:r>
                          <m:r>
                            <a:rPr lang="en-US" b="0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diffs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noise</m:t>
                          </m:r>
                          <m:r>
                            <a:rPr lang="en-US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sample</m:t>
                          </m:r>
                          <m:r>
                            <a:rPr lang="en-US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size</m:t>
                          </m:r>
                          <m:r>
                            <a:rPr lang="en-US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×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group</m:t>
                          </m:r>
                          <m:r>
                            <a:rPr lang="en-US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diffs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AE9072A-ACAF-9A60-0AA4-E8EB009D365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46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21780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BD628-BF7C-88C6-7087-93EF9E6A9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does this matter?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AE9072A-ACAF-9A60-0AA4-E8EB009D365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noise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sample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size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 ×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group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diffs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noise</m:t>
                          </m:r>
                          <m:r>
                            <a:rPr lang="en-US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sample</m:t>
                          </m:r>
                          <m:r>
                            <a:rPr lang="en-US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size</m:t>
                          </m:r>
                          <m:r>
                            <a:rPr lang="en-US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×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group</m:t>
                          </m:r>
                          <m:r>
                            <a:rPr lang="en-US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diffs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if noise is minimized, power goes up</a:t>
                </a:r>
              </a:p>
              <a:p>
                <a:r>
                  <a:rPr lang="en-US" dirty="0"/>
                  <a:t>if sample size is increased, power goes up</a:t>
                </a:r>
              </a:p>
              <a:p>
                <a:r>
                  <a:rPr lang="en-US" dirty="0"/>
                  <a:t>if groups are more different, power goes up</a:t>
                </a:r>
              </a:p>
              <a:p>
                <a:endParaRPr lang="en-US" dirty="0"/>
              </a:p>
              <a:p>
                <a:r>
                  <a:rPr lang="en-US" dirty="0"/>
                  <a:t>this also is how an </a:t>
                </a:r>
                <a:r>
                  <a:rPr lang="en-US" i="1" dirty="0"/>
                  <a:t>F</a:t>
                </a:r>
                <a:r>
                  <a:rPr lang="en-US" dirty="0"/>
                  <a:t>-ratio is constructed: if there are no group diffs (it’s 0), the numerator and denominator are both noise and </a:t>
                </a:r>
                <a:r>
                  <a:rPr lang="en-US" i="1" dirty="0"/>
                  <a:t>F</a:t>
                </a:r>
                <a:r>
                  <a:rPr lang="en-US" dirty="0"/>
                  <a:t> is expected to equal 1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AE9072A-ACAF-9A60-0AA4-E8EB009D365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59" r="-16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3849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D3007-BD8F-A314-A0DC-39A6FDDFE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“model </a:t>
            </a:r>
            <a:r>
              <a:rPr lang="en-US" i="1" dirty="0"/>
              <a:t>F</a:t>
            </a:r>
            <a:r>
              <a:rPr lang="en-US" dirty="0"/>
              <a:t>” is the same regardless of coding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EFFA2ED-90A6-0AFF-C5F7-B649C1B270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6415377"/>
              </p:ext>
            </p:extLst>
          </p:nvPr>
        </p:nvGraphicFramePr>
        <p:xfrm>
          <a:off x="1827322" y="2049755"/>
          <a:ext cx="2391051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7017">
                  <a:extLst>
                    <a:ext uri="{9D8B030D-6E8A-4147-A177-3AD203B41FA5}">
                      <a16:colId xmlns:a16="http://schemas.microsoft.com/office/drawing/2014/main" val="28810083"/>
                    </a:ext>
                  </a:extLst>
                </a:gridCol>
                <a:gridCol w="797017">
                  <a:extLst>
                    <a:ext uri="{9D8B030D-6E8A-4147-A177-3AD203B41FA5}">
                      <a16:colId xmlns:a16="http://schemas.microsoft.com/office/drawing/2014/main" val="1094801477"/>
                    </a:ext>
                  </a:extLst>
                </a:gridCol>
                <a:gridCol w="797017">
                  <a:extLst>
                    <a:ext uri="{9D8B030D-6E8A-4147-A177-3AD203B41FA5}">
                      <a16:colId xmlns:a16="http://schemas.microsoft.com/office/drawing/2014/main" val="27318910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76216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08182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71409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8550032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84EB9D3-6253-3153-61DC-91AB444E32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6590239"/>
              </p:ext>
            </p:extLst>
          </p:nvPr>
        </p:nvGraphicFramePr>
        <p:xfrm>
          <a:off x="4925627" y="2049755"/>
          <a:ext cx="2874865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7017">
                  <a:extLst>
                    <a:ext uri="{9D8B030D-6E8A-4147-A177-3AD203B41FA5}">
                      <a16:colId xmlns:a16="http://schemas.microsoft.com/office/drawing/2014/main" val="28810083"/>
                    </a:ext>
                  </a:extLst>
                </a:gridCol>
                <a:gridCol w="1038924">
                  <a:extLst>
                    <a:ext uri="{9D8B030D-6E8A-4147-A177-3AD203B41FA5}">
                      <a16:colId xmlns:a16="http://schemas.microsoft.com/office/drawing/2014/main" val="1094801477"/>
                    </a:ext>
                  </a:extLst>
                </a:gridCol>
                <a:gridCol w="1038924">
                  <a:extLst>
                    <a:ext uri="{9D8B030D-6E8A-4147-A177-3AD203B41FA5}">
                      <a16:colId xmlns:a16="http://schemas.microsoft.com/office/drawing/2014/main" val="27318910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strange1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strange2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76216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08182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71409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8550032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5765C032-872C-DA5E-9FEA-3F4C5026B69C}"/>
              </a:ext>
            </a:extLst>
          </p:cNvPr>
          <p:cNvSpPr txBox="1"/>
          <p:nvPr/>
        </p:nvSpPr>
        <p:spPr>
          <a:xfrm>
            <a:off x="2319770" y="3790766"/>
            <a:ext cx="1406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F(2, 27) = 6.3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B27826C-4397-DD45-281F-84738C7EC00E}"/>
              </a:ext>
            </a:extLst>
          </p:cNvPr>
          <p:cNvSpPr txBox="1"/>
          <p:nvPr/>
        </p:nvSpPr>
        <p:spPr>
          <a:xfrm>
            <a:off x="5765786" y="3790766"/>
            <a:ext cx="1406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F(2, 27) = 6.3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51B3CC3-F253-8833-0716-9FCCE026F763}"/>
                  </a:ext>
                </a:extLst>
              </p:cNvPr>
              <p:cNvSpPr txBox="1"/>
              <p:nvPr/>
            </p:nvSpPr>
            <p:spPr>
              <a:xfrm>
                <a:off x="1630682" y="4714043"/>
                <a:ext cx="5882636" cy="14922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Why?</a:t>
                </a:r>
              </a:p>
              <a:p>
                <a:r>
                  <a:rPr lang="en-US" dirty="0"/>
                  <a:t>Whatever values are assigned to groups, model </a:t>
                </a:r>
                <a:r>
                  <a:rPr lang="en-US" i="1" dirty="0"/>
                  <a:t>F</a:t>
                </a:r>
                <a:r>
                  <a:rPr lang="en-US" dirty="0"/>
                  <a:t> is based on</a:t>
                </a:r>
              </a:p>
              <a:p>
                <a:endParaRPr lang="en-US" dirty="0"/>
              </a:p>
              <a:p>
                <a:r>
                  <a:rPr lang="en-US" dirty="0"/>
                  <a:t>Model A: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dirty="0"/>
              </a:p>
              <a:p>
                <a:r>
                  <a:rPr lang="en-US" dirty="0"/>
                  <a:t>Model C: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+0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+0  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51B3CC3-F253-8833-0716-9FCCE026F7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0682" y="4714043"/>
                <a:ext cx="5882636" cy="1492203"/>
              </a:xfrm>
              <a:prstGeom prst="rect">
                <a:avLst/>
              </a:prstGeom>
              <a:blipFill>
                <a:blip r:embed="rId2"/>
                <a:stretch>
                  <a:fillRect l="-934" t="-2041" b="-5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1511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A0B7A-46B6-4EE6-9B00-58EC18B01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pairwise comparisons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B3A2E-E48C-48CB-9E0C-0011BA3C45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521909"/>
          </a:xfrm>
        </p:spPr>
        <p:txBody>
          <a:bodyPr>
            <a:normAutofit fontScale="92500" lnSpcReduction="10000"/>
          </a:bodyPr>
          <a:lstStyle/>
          <a:p>
            <a:r>
              <a:rPr lang="en-US" i="1" dirty="0"/>
              <a:t>very</a:t>
            </a:r>
            <a:r>
              <a:rPr lang="en-US" dirty="0"/>
              <a:t> often the contrasts of interest in a one-factor study are simply comparisons between all possible pairs of groups</a:t>
            </a:r>
          </a:p>
          <a:p>
            <a:r>
              <a:rPr lang="en-US" dirty="0"/>
              <a:t>this is clunky to execute using orthogonal contrasts (or dummy coding)</a:t>
            </a:r>
          </a:p>
          <a:p>
            <a:r>
              <a:rPr lang="en-US" dirty="0"/>
              <a:t>it requires redoing analyses multiple times (and in some cases generating irrelevant contrasts)</a:t>
            </a:r>
          </a:p>
          <a:p>
            <a:r>
              <a:rPr lang="en-US" dirty="0"/>
              <a:t>the </a:t>
            </a:r>
            <a:r>
              <a:rPr lang="en-US" sz="2400" dirty="0" err="1">
                <a:latin typeface="Lucida Console" panose="020B0609040504020204" pitchFamily="49" charset="0"/>
              </a:rPr>
              <a:t>pairwise.t.test</a:t>
            </a:r>
            <a:r>
              <a:rPr lang="en-US" sz="2400" dirty="0">
                <a:latin typeface="Lucida Console" panose="020B0609040504020204" pitchFamily="49" charset="0"/>
              </a:rPr>
              <a:t> </a:t>
            </a:r>
            <a:r>
              <a:rPr lang="en-US" dirty="0"/>
              <a:t>function is handy for executing only pairwise comparisons</a:t>
            </a:r>
          </a:p>
          <a:p>
            <a:r>
              <a:rPr lang="en-US" dirty="0"/>
              <a:t>it comes with an argument that allows one to control Type I errors ...</a:t>
            </a:r>
          </a:p>
        </p:txBody>
      </p:sp>
    </p:spTree>
    <p:extLst>
      <p:ext uri="{BB962C8B-B14F-4D97-AF65-F5344CB8AC3E}">
        <p14:creationId xmlns:p14="http://schemas.microsoft.com/office/powerpoint/2010/main" val="2294748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18540-56C2-4109-8EA2-5DEE96065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controlling Type I error rates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B40965-B473-41F3-AF68-DFB4A14C7E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 each hypothesis test one does comes with a .05 error rate ...</a:t>
            </a:r>
          </a:p>
          <a:p>
            <a:r>
              <a:rPr lang="en-US" dirty="0"/>
              <a:t>... doing many hypothesis tests leads to a </a:t>
            </a:r>
            <a:r>
              <a:rPr lang="en-US" i="1" dirty="0"/>
              <a:t>familywise error rate</a:t>
            </a:r>
            <a:r>
              <a:rPr lang="en-US" dirty="0"/>
              <a:t> of &gt; .05</a:t>
            </a:r>
          </a:p>
          <a:p>
            <a:r>
              <a:rPr lang="en-US" i="1" dirty="0"/>
              <a:t>FWER</a:t>
            </a:r>
            <a:r>
              <a:rPr lang="en-US" dirty="0"/>
              <a:t> = the probability of at least one Type I error in a </a:t>
            </a:r>
            <a:r>
              <a:rPr lang="en-US" i="1" dirty="0"/>
              <a:t>family</a:t>
            </a:r>
            <a:r>
              <a:rPr lang="en-US" dirty="0"/>
              <a:t> of contrasts</a:t>
            </a:r>
          </a:p>
          <a:p>
            <a:r>
              <a:rPr lang="en-US" dirty="0"/>
              <a:t>important digression: what is a family?</a:t>
            </a:r>
          </a:p>
          <a:p>
            <a:pPr lvl="1"/>
            <a:r>
              <a:rPr lang="en-US" dirty="0"/>
              <a:t>is it all the hypothesis tests you do in your career?</a:t>
            </a:r>
          </a:p>
          <a:p>
            <a:pPr lvl="1"/>
            <a:r>
              <a:rPr lang="en-US" dirty="0"/>
              <a:t>is it all the hypothesis tests you do in one manuscript?</a:t>
            </a:r>
          </a:p>
          <a:p>
            <a:pPr lvl="1"/>
            <a:r>
              <a:rPr lang="en-US" dirty="0"/>
              <a:t>is it all the hypothesis tests you do for one model?</a:t>
            </a:r>
          </a:p>
        </p:txBody>
      </p:sp>
    </p:spTree>
    <p:extLst>
      <p:ext uri="{BB962C8B-B14F-4D97-AF65-F5344CB8AC3E}">
        <p14:creationId xmlns:p14="http://schemas.microsoft.com/office/powerpoint/2010/main" val="2848033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1B9AF5-3F4E-4172-A9FD-9F06DCF25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controlling Type I error rates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A46FD32-BD73-464E-8146-DC5220AEB05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use the Bonferroni (or Dunn-Bonferroni) procedure if your contrasts are </a:t>
                </a:r>
                <a:r>
                  <a:rPr lang="en-US" i="1" dirty="0"/>
                  <a:t>planned</a:t>
                </a:r>
              </a:p>
              <a:p>
                <a:r>
                  <a:rPr lang="en-US" dirty="0"/>
                  <a:t>if </a:t>
                </a:r>
                <a:r>
                  <a:rPr lang="en-US" i="1" dirty="0"/>
                  <a:t>c</a:t>
                </a:r>
                <a:r>
                  <a:rPr lang="en-US" dirty="0"/>
                  <a:t> = the number of contrasts you’ll perform</a:t>
                </a:r>
              </a:p>
              <a:p>
                <a:r>
                  <a:rPr lang="en-US" dirty="0"/>
                  <a:t>use an alpha level of .05/</a:t>
                </a:r>
                <a:r>
                  <a:rPr lang="en-US" i="1" dirty="0"/>
                  <a:t>c</a:t>
                </a:r>
                <a:r>
                  <a:rPr lang="en-US" dirty="0"/>
                  <a:t> to decide significance</a:t>
                </a:r>
              </a:p>
              <a:p>
                <a:r>
                  <a:rPr lang="en-US" dirty="0"/>
                  <a:t>e.g., if you’re doing 5 contrasts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type m:val="skw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.05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=.01</m:t>
                      </m:r>
                    </m:oMath>
                  </m:oMathPara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dirty="0">
                  <a:ea typeface="Cambria Math" panose="02040503050406030204" pitchFamily="18" charset="0"/>
                </a:endParaRPr>
              </a:p>
              <a:p>
                <a:r>
                  <a:rPr lang="en-US" b="0" dirty="0">
                    <a:ea typeface="Cambria Math" panose="02040503050406030204" pitchFamily="18" charset="0"/>
                  </a:rPr>
                  <a:t>alternatively, take each </a:t>
                </a:r>
                <a:r>
                  <a:rPr lang="en-US" b="0" i="1" dirty="0">
                    <a:ea typeface="Cambria Math" panose="02040503050406030204" pitchFamily="18" charset="0"/>
                  </a:rPr>
                  <a:t>p</a:t>
                </a:r>
                <a:r>
                  <a:rPr lang="en-US" b="0" dirty="0">
                    <a:ea typeface="Cambria Math" panose="02040503050406030204" pitchFamily="18" charset="0"/>
                  </a:rPr>
                  <a:t> and multiply it by </a:t>
                </a:r>
                <a:r>
                  <a:rPr lang="en-US" b="0" i="1" dirty="0">
                    <a:ea typeface="Cambria Math" panose="02040503050406030204" pitchFamily="18" charset="0"/>
                  </a:rPr>
                  <a:t>c</a:t>
                </a:r>
                <a:r>
                  <a:rPr lang="en-US" b="0" dirty="0">
                    <a:ea typeface="Cambria Math" panose="02040503050406030204" pitchFamily="18" charset="0"/>
                  </a:rPr>
                  <a:t>, and then compare to </a:t>
                </a:r>
                <a:r>
                  <a:rPr lang="el-GR" b="0" i="1" dirty="0">
                    <a:ea typeface="Cambria Math" panose="02040503050406030204" pitchFamily="18" charset="0"/>
                  </a:rPr>
                  <a:t>α</a:t>
                </a:r>
                <a:r>
                  <a:rPr lang="en-US" b="0" dirty="0">
                    <a:ea typeface="Cambria Math" panose="02040503050406030204" pitchFamily="18" charset="0"/>
                  </a:rPr>
                  <a:t> (probably .05)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A46FD32-BD73-464E-8146-DC5220AEB05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59" t="-2801" r="-232" b="-1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86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A0880-E735-41D6-9294-9B594D4F5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controlling the “false discovery rate”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AB2C9E-96A0-480E-84F8-6CD34FE96F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the Bonferroni procedure is designed to minimize the probability of at least one Type I error occurring</a:t>
            </a:r>
          </a:p>
          <a:p>
            <a:r>
              <a:rPr lang="en-US" dirty="0"/>
              <a:t>other procedures are designed to minimize the proportion of Type I errors that occur (the “false discovery rate”)</a:t>
            </a:r>
          </a:p>
          <a:p>
            <a:r>
              <a:rPr lang="en-US" dirty="0"/>
              <a:t>a simple one is the </a:t>
            </a:r>
            <a:r>
              <a:rPr lang="en-US" dirty="0" err="1"/>
              <a:t>Benjamini</a:t>
            </a:r>
            <a:r>
              <a:rPr lang="en-US" dirty="0"/>
              <a:t>-Hochberg procedure</a:t>
            </a:r>
          </a:p>
        </p:txBody>
      </p:sp>
    </p:spTree>
    <p:extLst>
      <p:ext uri="{BB962C8B-B14F-4D97-AF65-F5344CB8AC3E}">
        <p14:creationId xmlns:p14="http://schemas.microsoft.com/office/powerpoint/2010/main" val="1710547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BH 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for any family of contrasts</a:t>
            </a:r>
          </a:p>
          <a:p>
            <a:pPr lvl="1"/>
            <a:r>
              <a:rPr lang="en-US" dirty="0"/>
              <a:t>find </a:t>
            </a:r>
            <a:r>
              <a:rPr lang="en-US" i="1" dirty="0"/>
              <a:t>p</a:t>
            </a:r>
            <a:r>
              <a:rPr lang="en-US" dirty="0"/>
              <a:t>-values for contrasts</a:t>
            </a:r>
          </a:p>
          <a:p>
            <a:pPr lvl="1"/>
            <a:r>
              <a:rPr lang="en-US" dirty="0"/>
              <a:t>rank the </a:t>
            </a:r>
            <a:r>
              <a:rPr lang="en-US" i="1" dirty="0"/>
              <a:t>p</a:t>
            </a:r>
            <a:r>
              <a:rPr lang="en-US" dirty="0"/>
              <a:t>-values from </a:t>
            </a:r>
            <a:r>
              <a:rPr lang="en-US" i="1" dirty="0"/>
              <a:t>p</a:t>
            </a:r>
            <a:r>
              <a:rPr lang="en-US" baseline="-25000" dirty="0"/>
              <a:t>1</a:t>
            </a:r>
            <a:r>
              <a:rPr lang="en-US" dirty="0"/>
              <a:t> to </a:t>
            </a:r>
            <a:r>
              <a:rPr lang="en-US" i="1" dirty="0" err="1"/>
              <a:t>p</a:t>
            </a:r>
            <a:r>
              <a:rPr lang="en-US" baseline="-25000" dirty="0" err="1"/>
              <a:t>K</a:t>
            </a:r>
            <a:r>
              <a:rPr lang="en-US" dirty="0"/>
              <a:t> (small to large)</a:t>
            </a:r>
          </a:p>
          <a:p>
            <a:pPr lvl="2"/>
            <a:r>
              <a:rPr lang="en-US" dirty="0"/>
              <a:t>if </a:t>
            </a:r>
            <a:r>
              <a:rPr lang="en-US" i="1" dirty="0" err="1"/>
              <a:t>p</a:t>
            </a:r>
            <a:r>
              <a:rPr lang="en-US" baseline="-25000" dirty="0" err="1"/>
              <a:t>K</a:t>
            </a:r>
            <a:r>
              <a:rPr lang="en-US" dirty="0"/>
              <a:t> &lt; </a:t>
            </a:r>
            <a:r>
              <a:rPr lang="en-US" i="1" dirty="0"/>
              <a:t>FWER</a:t>
            </a:r>
            <a:r>
              <a:rPr lang="en-US" dirty="0"/>
              <a:t>, all are significant</a:t>
            </a:r>
          </a:p>
          <a:p>
            <a:pPr lvl="2"/>
            <a:r>
              <a:rPr lang="en-US" dirty="0"/>
              <a:t>if not, check if </a:t>
            </a:r>
            <a:r>
              <a:rPr lang="en-US" i="1" dirty="0" err="1"/>
              <a:t>p</a:t>
            </a:r>
            <a:r>
              <a:rPr lang="en-US" baseline="-25000" dirty="0" err="1"/>
              <a:t>K</a:t>
            </a:r>
            <a:r>
              <a:rPr lang="en-US" baseline="-25000" dirty="0"/>
              <a:t> – 1</a:t>
            </a:r>
            <a:r>
              <a:rPr lang="en-US" dirty="0"/>
              <a:t> &lt; </a:t>
            </a:r>
            <a:r>
              <a:rPr lang="en-US" i="1" dirty="0"/>
              <a:t>FWER</a:t>
            </a:r>
            <a:r>
              <a:rPr lang="en-US" dirty="0"/>
              <a:t> / 2; all remaining significant</a:t>
            </a:r>
          </a:p>
          <a:p>
            <a:pPr lvl="2"/>
            <a:r>
              <a:rPr lang="en-US" dirty="0"/>
              <a:t>if not, check if </a:t>
            </a:r>
            <a:r>
              <a:rPr lang="en-US" i="1" dirty="0" err="1"/>
              <a:t>p</a:t>
            </a:r>
            <a:r>
              <a:rPr lang="en-US" baseline="-25000" dirty="0" err="1"/>
              <a:t>K</a:t>
            </a:r>
            <a:r>
              <a:rPr lang="en-US" baseline="-25000" dirty="0"/>
              <a:t> – 2</a:t>
            </a:r>
            <a:r>
              <a:rPr lang="en-US" dirty="0"/>
              <a:t> &lt; </a:t>
            </a:r>
            <a:r>
              <a:rPr lang="en-US" i="1" dirty="0"/>
              <a:t>FWER</a:t>
            </a:r>
            <a:r>
              <a:rPr lang="en-US" dirty="0"/>
              <a:t> / 3; etc.</a:t>
            </a:r>
          </a:p>
        </p:txBody>
      </p:sp>
    </p:spTree>
    <p:extLst>
      <p:ext uri="{BB962C8B-B14F-4D97-AF65-F5344CB8AC3E}">
        <p14:creationId xmlns:p14="http://schemas.microsoft.com/office/powerpoint/2010/main" val="4025722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850EB-CEB3-4ECF-AEAA-FD503D4B6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controlling Type I error rates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5AC944-E22C-4EE4-B76F-36FA692899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for unplanned (post-hoc, data-snooping) contrasts, use Scheffe’s procedure</a:t>
            </a:r>
          </a:p>
          <a:p>
            <a:r>
              <a:rPr lang="en-US" dirty="0"/>
              <a:t>it’s the method of last resort</a:t>
            </a:r>
          </a:p>
        </p:txBody>
      </p:sp>
    </p:spTree>
    <p:extLst>
      <p:ext uri="{BB962C8B-B14F-4D97-AF65-F5344CB8AC3E}">
        <p14:creationId xmlns:p14="http://schemas.microsoft.com/office/powerpoint/2010/main" val="3909560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4059</TotalTime>
  <Words>1205</Words>
  <Application>Microsoft Office PowerPoint</Application>
  <PresentationFormat>On-screen Show (4:3)</PresentationFormat>
  <Paragraphs>183</Paragraphs>
  <Slides>22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Cambria Math</vt:lpstr>
      <vt:lpstr>Lucida Console</vt:lpstr>
      <vt:lpstr>Office Theme</vt:lpstr>
      <vt:lpstr>categorical predictors (part 5: “post-tests”)</vt:lpstr>
      <vt:lpstr>review</vt:lpstr>
      <vt:lpstr>“model F” is the same regardless of coding</vt:lpstr>
      <vt:lpstr>pairwise comparisons</vt:lpstr>
      <vt:lpstr>controlling Type I error rates</vt:lpstr>
      <vt:lpstr>controlling Type I error rates</vt:lpstr>
      <vt:lpstr>controlling the “false discovery rate”</vt:lpstr>
      <vt:lpstr>BH procedure</vt:lpstr>
      <vt:lpstr>controlling Type I error rates</vt:lpstr>
      <vt:lpstr>writing about results</vt:lpstr>
      <vt:lpstr>or ...</vt:lpstr>
      <vt:lpstr>a little theory</vt:lpstr>
      <vt:lpstr>reminders about SSE and SSR</vt:lpstr>
      <vt:lpstr>reminders about SSE and SSR</vt:lpstr>
      <vt:lpstr>reminders about SSE and SSR</vt:lpstr>
      <vt:lpstr>these SS values have aliases  in the context of ANOVA</vt:lpstr>
      <vt:lpstr>now MSs</vt:lpstr>
      <vt:lpstr>finally the F-ratio</vt:lpstr>
      <vt:lpstr>what contributes to the F-ratio?</vt:lpstr>
      <vt:lpstr>PowerPoint Presentation</vt:lpstr>
      <vt:lpstr>what contributes to the F-ratio?</vt:lpstr>
      <vt:lpstr>why does this matter?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it’s Monday!</dc:title>
  <dc:creator>William Levine</dc:creator>
  <cp:lastModifiedBy>Bill Levine</cp:lastModifiedBy>
  <cp:revision>280</cp:revision>
  <cp:lastPrinted>2022-02-28T19:04:23Z</cp:lastPrinted>
  <dcterms:created xsi:type="dcterms:W3CDTF">2020-09-14T17:59:42Z</dcterms:created>
  <dcterms:modified xsi:type="dcterms:W3CDTF">2024-02-12T17:33:43Z</dcterms:modified>
</cp:coreProperties>
</file>