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509" r:id="rId3"/>
    <p:sldId id="512" r:id="rId4"/>
    <p:sldId id="515" r:id="rId5"/>
    <p:sldId id="510" r:id="rId6"/>
    <p:sldId id="516" r:id="rId7"/>
    <p:sldId id="517" r:id="rId8"/>
    <p:sldId id="518" r:id="rId9"/>
    <p:sldId id="514" r:id="rId10"/>
    <p:sldId id="519" r:id="rId11"/>
    <p:sldId id="520" r:id="rId12"/>
    <p:sldId id="446" r:id="rId13"/>
    <p:sldId id="521" r:id="rId14"/>
    <p:sldId id="522" r:id="rId15"/>
    <p:sldId id="523" r:id="rId16"/>
    <p:sldId id="524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4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4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F21D6-46DE-B862-F0BB-62FBAD692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DA7AA0-24C0-D0C7-58DF-402136EC61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CB50C-1947-412E-AF04-0039E5583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B4C3A-F65D-570A-C039-2EC5EE55F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aroncaldwell.us/SuperpowerBook/" TargetMode="External"/><Relationship Id="rId2" Type="http://schemas.openxmlformats.org/officeDocument/2006/relationships/hyperlink" Target="https://osf.io/ixGcd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</a:t>
            </a:r>
            <a:br>
              <a:rPr lang="en-US" sz="4400" dirty="0"/>
            </a:br>
            <a:r>
              <a:rPr lang="en-US" sz="4400" dirty="0"/>
              <a:t>(the end, sort of)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14,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64D3-20D2-4646-F555-83138783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the </a:t>
            </a:r>
            <a:r>
              <a:rPr lang="en-US" i="1" dirty="0"/>
              <a:t>F</a:t>
            </a:r>
            <a:r>
              <a:rPr lang="en-US" dirty="0"/>
              <a:t>-ratio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ABC26D-61AC-E11C-6A18-3B89735CB7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ABC26D-61AC-E11C-6A18-3B89735CB7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4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contributes to the </a:t>
            </a:r>
            <a:r>
              <a:rPr lang="en-US" i="1" dirty="0"/>
              <a:t>F</a:t>
            </a:r>
            <a:r>
              <a:rPr lang="en-US" dirty="0"/>
              <a:t>-ratio?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formally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groups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       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what?!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1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300037"/>
            <a:ext cx="9052560" cy="6163246"/>
          </a:xfrm>
          <a:prstGeom prst="rect">
            <a:avLst/>
          </a:prstGeom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2386149" y="1079863"/>
            <a:ext cx="8708" cy="50683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554583" y="1079863"/>
            <a:ext cx="8708" cy="50683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47508" y="1079863"/>
            <a:ext cx="8708" cy="50683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96736" y="494212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736" y="494212"/>
                <a:ext cx="492122" cy="541238"/>
              </a:xfrm>
              <a:prstGeom prst="rect">
                <a:avLst/>
              </a:prstGeom>
              <a:blipFill rotWithShape="0">
                <a:blip r:embed="rId4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29708" y="494212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708" y="494212"/>
                <a:ext cx="492122" cy="541238"/>
              </a:xfrm>
              <a:prstGeom prst="rect">
                <a:avLst/>
              </a:prstGeom>
              <a:blipFill rotWithShape="0">
                <a:blip r:embed="rId5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01447" y="525865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447" y="525865"/>
                <a:ext cx="492122" cy="541238"/>
              </a:xfrm>
              <a:prstGeom prst="rect">
                <a:avLst/>
              </a:prstGeom>
              <a:blipFill rotWithShape="0">
                <a:blip r:embed="rId6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F06829-BCB3-1876-14C9-72C77E34B3B7}"/>
                  </a:ext>
                </a:extLst>
              </p:cNvPr>
              <p:cNvSpPr txBox="1"/>
              <p:nvPr/>
            </p:nvSpPr>
            <p:spPr>
              <a:xfrm>
                <a:off x="6800295" y="1438183"/>
                <a:ext cx="2283638" cy="678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groups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the variance</a:t>
                </a:r>
                <a:br>
                  <a:rPr lang="en-US" dirty="0">
                    <a:solidFill>
                      <a:schemeClr val="bg1"/>
                    </a:solidFill>
                  </a:rPr>
                </a:br>
                <a:r>
                  <a:rPr lang="en-US" dirty="0">
                    <a:solidFill>
                      <a:schemeClr val="bg1"/>
                    </a:solidFill>
                  </a:rPr>
                  <a:t>of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2</a:t>
                </a:r>
                <a:r>
                  <a:rPr lang="en-US" dirty="0">
                    <a:solidFill>
                      <a:schemeClr val="bg1"/>
                    </a:solidFill>
                  </a:rPr>
                  <a:t>, and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F06829-BCB3-1876-14C9-72C77E34B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295" y="1438183"/>
                <a:ext cx="2283638" cy="678006"/>
              </a:xfrm>
              <a:prstGeom prst="rect">
                <a:avLst/>
              </a:prstGeom>
              <a:blipFill>
                <a:blip r:embed="rId7"/>
                <a:stretch>
                  <a:fillRect l="-2406" t="-3604" r="-1604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2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contributes to the </a:t>
            </a:r>
            <a:r>
              <a:rPr lang="en-US" i="1" dirty="0"/>
              <a:t>F</a:t>
            </a:r>
            <a:r>
              <a:rPr lang="en-US" dirty="0"/>
              <a:t>-ratio?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formally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groups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informally!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17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matter?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noise is minimized, power goes up</a:t>
                </a:r>
              </a:p>
              <a:p>
                <a:r>
                  <a:rPr lang="en-US" dirty="0"/>
                  <a:t>if sample size is increased, power goes up</a:t>
                </a:r>
              </a:p>
              <a:p>
                <a:r>
                  <a:rPr lang="en-US" dirty="0"/>
                  <a:t>if groups are more different, power goes up</a:t>
                </a:r>
              </a:p>
              <a:p>
                <a:endParaRPr lang="en-US" dirty="0"/>
              </a:p>
              <a:p>
                <a:r>
                  <a:rPr lang="en-US" dirty="0"/>
                  <a:t>this also is how an </a:t>
                </a:r>
                <a:r>
                  <a:rPr lang="en-US" i="1" dirty="0"/>
                  <a:t>F</a:t>
                </a:r>
                <a:r>
                  <a:rPr lang="en-US" dirty="0"/>
                  <a:t>-ratio is constructed: if there are no group diffs (it’s 0), the numerator and denominator are both noise and </a:t>
                </a:r>
                <a:r>
                  <a:rPr lang="en-US" i="1" dirty="0"/>
                  <a:t>F</a:t>
                </a:r>
                <a:r>
                  <a:rPr lang="en-US" dirty="0"/>
                  <a:t> is expected to equal 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4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C922-91BE-2960-19D3-35BCEF45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870C-E93F-F8AD-2734-8A3B4C86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three or more groups, you have choices to make</a:t>
            </a:r>
          </a:p>
          <a:p>
            <a:r>
              <a:rPr lang="en-US" dirty="0"/>
              <a:t>one (sub-optimal) choice is to power the ANOVA</a:t>
            </a:r>
          </a:p>
          <a:p>
            <a:pPr lvl="1"/>
            <a:r>
              <a:rPr lang="en-US" dirty="0"/>
              <a:t>you’ll probably use </a:t>
            </a:r>
            <a:r>
              <a:rPr lang="en-US" i="1" dirty="0"/>
              <a:t>f</a:t>
            </a:r>
            <a:r>
              <a:rPr lang="en-US" baseline="30000" dirty="0"/>
              <a:t>2</a:t>
            </a:r>
            <a:r>
              <a:rPr lang="en-US" dirty="0"/>
              <a:t> to do this</a:t>
            </a:r>
          </a:p>
          <a:p>
            <a:r>
              <a:rPr lang="en-US" dirty="0"/>
              <a:t>better is to power particular contrasts, whether they be pairwise comparisons of more complex comparisons</a:t>
            </a:r>
          </a:p>
          <a:p>
            <a:pPr lvl="1"/>
            <a:r>
              <a:rPr lang="en-US" dirty="0"/>
              <a:t>you can use </a:t>
            </a:r>
            <a:r>
              <a:rPr lang="en-US" i="1" dirty="0"/>
              <a:t>f</a:t>
            </a:r>
            <a:r>
              <a:rPr lang="en-US" baseline="30000" dirty="0"/>
              <a:t>2</a:t>
            </a:r>
            <a:r>
              <a:rPr lang="en-US" dirty="0"/>
              <a:t> here as well</a:t>
            </a:r>
          </a:p>
          <a:p>
            <a:pPr lvl="1"/>
            <a:r>
              <a:rPr lang="en-US" dirty="0"/>
              <a:t>for pairwise comparisons, you can use Cohen’s </a:t>
            </a:r>
            <a:r>
              <a:rPr lang="en-US" i="1" dirty="0"/>
              <a:t>d</a:t>
            </a:r>
            <a:r>
              <a:rPr lang="en-US" dirty="0"/>
              <a:t> (in G*Power, at least)</a:t>
            </a:r>
          </a:p>
          <a:p>
            <a:r>
              <a:rPr lang="en-US" dirty="0"/>
              <a:t>effect sizes can be converted (see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)</a:t>
            </a:r>
          </a:p>
          <a:p>
            <a:r>
              <a:rPr lang="en-US" dirty="0"/>
              <a:t>there are lots of resources and packages (e.g., </a:t>
            </a:r>
            <a:r>
              <a:rPr lang="en-US" dirty="0">
                <a:hlinkClick r:id="rId3"/>
              </a:rPr>
              <a:t>Superpower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999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9787-B0C8-583D-6FB7-FE1EA130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7361-5DF6-DB36-F853-6791F7D7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widely in your field to know what is standard </a:t>
            </a:r>
            <a:r>
              <a:rPr lang="en-US" i="1" dirty="0"/>
              <a:t>now</a:t>
            </a:r>
          </a:p>
          <a:p>
            <a:pPr lvl="1"/>
            <a:r>
              <a:rPr lang="en-US" dirty="0"/>
              <a:t>are ANOVAs still being done with post-tests?</a:t>
            </a:r>
          </a:p>
          <a:p>
            <a:pPr lvl="1"/>
            <a:r>
              <a:rPr lang="en-US" dirty="0"/>
              <a:t>are models being fit with some sort of coding?</a:t>
            </a:r>
          </a:p>
          <a:p>
            <a:endParaRPr lang="en-US" dirty="0"/>
          </a:p>
          <a:p>
            <a:r>
              <a:rPr lang="en-US" dirty="0"/>
              <a:t>if you do not create your own predictors, make sure you know what your software is using</a:t>
            </a:r>
          </a:p>
        </p:txBody>
      </p:sp>
    </p:spTree>
    <p:extLst>
      <p:ext uri="{BB962C8B-B14F-4D97-AF65-F5344CB8AC3E}">
        <p14:creationId xmlns:p14="http://schemas.microsoft.com/office/powerpoint/2010/main" val="773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C237-09EC-4507-8613-E76ABAB4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about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F261-ED24-42BD-A2DF-B31F5D50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a Bonferroni-corrected </a:t>
            </a:r>
            <a:r>
              <a:rPr lang="el-GR" i="1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.05/3 = .017 was used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.001.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.03.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.26.</a:t>
            </a:r>
          </a:p>
        </p:txBody>
      </p:sp>
    </p:spTree>
    <p:extLst>
      <p:ext uri="{BB962C8B-B14F-4D97-AF65-F5344CB8AC3E}">
        <p14:creationId xmlns:p14="http://schemas.microsoft.com/office/powerpoint/2010/main" val="197488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82630F-1018-84AD-8001-82EDF0F4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49B9-F434-6225-0AF2-6E425803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776D-89AA-BA63-C40F-B77C3B31C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Bonferroni-corrected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-values were used with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.005.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.085.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.77.</a:t>
            </a:r>
          </a:p>
        </p:txBody>
      </p:sp>
    </p:spTree>
    <p:extLst>
      <p:ext uri="{BB962C8B-B14F-4D97-AF65-F5344CB8AC3E}">
        <p14:creationId xmlns:p14="http://schemas.microsoft.com/office/powerpoint/2010/main" val="410324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9FE13B-2285-F499-F5BD-EBF1D3730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little theory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DEE9C37-EAFE-6B3A-E071-C85786C78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200" dirty="0"/>
                  <a:t>in a design with three groups, Model A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we can express predicted scores as follows</a:t>
                </a:r>
              </a:p>
              <a:p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b="0" dirty="0"/>
                  <a:t>   or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we can express (estimates of) residuals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SSE(A)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ij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464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2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200" dirty="0"/>
                  <a:t>in a design with three groups, Model C (for the usual ANOVA)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we can express predicted scores as follows</a:t>
                </a:r>
              </a:p>
              <a:p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b="0" dirty="0"/>
                  <a:t>   or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..</m:t>
                        </m:r>
                      </m:sub>
                    </m:sSub>
                  </m:oMath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we can express (estimates of) residuals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..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SSE(C) thus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ij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..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464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7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3200" dirty="0"/>
                  <a:t>if we compare Model A to Model C, we get SSR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SSR is the reduction (improvement) in SSE</a:t>
                </a:r>
              </a:p>
              <a:p>
                <a:r>
                  <a:rPr lang="en-US" sz="3200" dirty="0"/>
                  <a:t>it can be re-expressed as follows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..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or (less formally, but more clearly, I hope)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group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group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overall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850" t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07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334-0701-E50A-6BC1-96AAE0EC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SS values have aliases  in the context of 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between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within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total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en-US" i="1" dirty="0"/>
                  <a:t>SS</a:t>
                </a:r>
                <a:r>
                  <a:rPr lang="en-US" baseline="-25000" dirty="0"/>
                  <a:t>between</a:t>
                </a:r>
                <a:r>
                  <a:rPr lang="en-US" dirty="0"/>
                  <a:t> is a measure of differences between groups, with sample size playing a role</a:t>
                </a:r>
              </a:p>
              <a:p>
                <a:r>
                  <a:rPr lang="en-US" dirty="0"/>
                  <a:t>Why do group means differ?</a:t>
                </a:r>
              </a:p>
              <a:p>
                <a:pPr lvl="1"/>
                <a:r>
                  <a:rPr lang="en-US" dirty="0"/>
                  <a:t>real differences + noise</a:t>
                </a:r>
              </a:p>
              <a:p>
                <a:r>
                  <a:rPr lang="en-US" i="1" dirty="0"/>
                  <a:t>SS</a:t>
                </a:r>
                <a:r>
                  <a:rPr lang="en-US" baseline="-25000" dirty="0"/>
                  <a:t>within</a:t>
                </a:r>
                <a:r>
                  <a:rPr lang="en-US" dirty="0"/>
                  <a:t> is a measure of differences within groups</a:t>
                </a:r>
              </a:p>
              <a:p>
                <a:r>
                  <a:rPr lang="en-US" dirty="0"/>
                  <a:t>Why do scores within groups differ?</a:t>
                </a:r>
              </a:p>
              <a:p>
                <a:pPr lvl="1"/>
                <a:r>
                  <a:rPr lang="en-US" dirty="0"/>
                  <a:t>noise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391" b="-2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47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334-0701-E50A-6BC1-96AAE0EC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MSs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i="1" dirty="0"/>
                  <a:t>df</a:t>
                </a:r>
                <a:r>
                  <a:rPr lang="en-US" dirty="0"/>
                  <a:t> associated with </a:t>
                </a:r>
                <a:r>
                  <a:rPr lang="en-US" i="1" dirty="0"/>
                  <a:t>SS</a:t>
                </a:r>
                <a:r>
                  <a:rPr lang="en-US" dirty="0"/>
                  <a:t>s can be used to calculate </a:t>
                </a:r>
                <a:r>
                  <a:rPr lang="en-US" i="1" dirty="0"/>
                  <a:t>MS</a:t>
                </a:r>
                <a:r>
                  <a:rPr lang="en-US" dirty="0"/>
                  <a:t> values, as follows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between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within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4078</TotalTime>
  <Words>819</Words>
  <Application>Microsoft Office PowerPoint</Application>
  <PresentationFormat>On-screen Show (4:3)</PresentationFormat>
  <Paragraphs>120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categorical predictors (the end, sort of)</vt:lpstr>
      <vt:lpstr>writing about results</vt:lpstr>
      <vt:lpstr>or ...</vt:lpstr>
      <vt:lpstr>a little theory</vt:lpstr>
      <vt:lpstr>reminders about SSE and SSR</vt:lpstr>
      <vt:lpstr>reminders about SSE and SSR</vt:lpstr>
      <vt:lpstr>reminders about SSE and SSR</vt:lpstr>
      <vt:lpstr>these SS values have aliases  in the context of ANOVA</vt:lpstr>
      <vt:lpstr>now MSs</vt:lpstr>
      <vt:lpstr>finally the F-ratio</vt:lpstr>
      <vt:lpstr>what contributes to the F-ratio?</vt:lpstr>
      <vt:lpstr>PowerPoint Presentation</vt:lpstr>
      <vt:lpstr>what contributes to the F-ratio?</vt:lpstr>
      <vt:lpstr>why does this matter?</vt:lpstr>
      <vt:lpstr>power analysis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284</cp:revision>
  <cp:lastPrinted>2022-02-28T19:04:23Z</cp:lastPrinted>
  <dcterms:created xsi:type="dcterms:W3CDTF">2020-09-14T17:59:42Z</dcterms:created>
  <dcterms:modified xsi:type="dcterms:W3CDTF">2024-02-14T17:51:15Z</dcterms:modified>
</cp:coreProperties>
</file>