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300" r:id="rId2"/>
    <p:sldId id="583" r:id="rId3"/>
    <p:sldId id="257" r:id="rId4"/>
    <p:sldId id="543" r:id="rId5"/>
    <p:sldId id="521" r:id="rId6"/>
    <p:sldId id="526" r:id="rId7"/>
    <p:sldId id="540" r:id="rId8"/>
    <p:sldId id="535" r:id="rId9"/>
    <p:sldId id="536" r:id="rId10"/>
    <p:sldId id="537" r:id="rId11"/>
    <p:sldId id="538" r:id="rId12"/>
    <p:sldId id="544" r:id="rId13"/>
    <p:sldId id="545" r:id="rId14"/>
    <p:sldId id="546" r:id="rId15"/>
    <p:sldId id="547" r:id="rId16"/>
    <p:sldId id="549" r:id="rId17"/>
    <p:sldId id="550" r:id="rId18"/>
    <p:sldId id="551" r:id="rId19"/>
    <p:sldId id="572" r:id="rId20"/>
    <p:sldId id="553" r:id="rId21"/>
    <p:sldId id="575" r:id="rId22"/>
    <p:sldId id="558" r:id="rId23"/>
    <p:sldId id="559" r:id="rId24"/>
    <p:sldId id="581" r:id="rId25"/>
    <p:sldId id="561" r:id="rId26"/>
    <p:sldId id="562" r:id="rId27"/>
    <p:sldId id="563" r:id="rId28"/>
    <p:sldId id="564" r:id="rId29"/>
    <p:sldId id="568" r:id="rId30"/>
    <p:sldId id="569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E8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549" autoAdjust="0"/>
    <p:restoredTop sz="81195" autoAdjust="0"/>
  </p:normalViewPr>
  <p:slideViewPr>
    <p:cSldViewPr snapToGrid="0">
      <p:cViewPr varScale="1">
        <p:scale>
          <a:sx n="87" d="100"/>
          <a:sy n="87" d="100"/>
        </p:scale>
        <p:origin x="108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583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-114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E430E-62EA-4380-AD83-26253D40298E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0ABF7-5DA6-4DAE-9D66-D47DA2B84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50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Dummy codes in a moment!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B0ABF7-5DA6-4DAE-9D66-D47DA2B8493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404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29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98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4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8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2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16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2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7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03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40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3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7D506-6E56-483B-B68B-C7DF28956C0E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9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C296014-6F17-41C5-82FD-25EA06968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know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1A8D36-6A37-41F9-ADB5-A96736C94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PS 3 grading is done</a:t>
            </a:r>
          </a:p>
          <a:p>
            <a:r>
              <a:rPr lang="en-US" dirty="0"/>
              <a:t>PS 4’s answer key is still in the works</a:t>
            </a:r>
          </a:p>
          <a:p>
            <a:r>
              <a:rPr lang="en-US" dirty="0"/>
              <a:t>PS 5 will be assigned this evening and due on Monday</a:t>
            </a:r>
          </a:p>
          <a:p>
            <a:r>
              <a:rPr lang="en-US" dirty="0"/>
              <a:t>Drill is on for tomorrow</a:t>
            </a:r>
          </a:p>
          <a:p>
            <a:r>
              <a:rPr lang="en-US" dirty="0"/>
              <a:t>There is a script available for today</a:t>
            </a:r>
          </a:p>
          <a:p>
            <a:r>
              <a:rPr lang="en-US" dirty="0"/>
              <a:t>April 8 will be skipped</a:t>
            </a:r>
          </a:p>
          <a:p>
            <a:r>
              <a:rPr lang="en-US" dirty="0"/>
              <a:t>there is way more in the slides than I can cover today</a:t>
            </a:r>
          </a:p>
        </p:txBody>
      </p:sp>
    </p:spTree>
    <p:extLst>
      <p:ext uri="{BB962C8B-B14F-4D97-AF65-F5344CB8AC3E}">
        <p14:creationId xmlns:p14="http://schemas.microsoft.com/office/powerpoint/2010/main" val="1699465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B3694-6909-438E-ADCA-F804B7E18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simple slope/effect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2A316-3384-4350-8F75-94E258430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Lucida Console" panose="020B0609040504020204" pitchFamily="49" charset="0"/>
              </a:rPr>
              <a:t>summary(</a:t>
            </a:r>
            <a:r>
              <a:rPr lang="en-US" sz="2000" dirty="0" err="1">
                <a:latin typeface="Lucida Console" panose="020B0609040504020204" pitchFamily="49" charset="0"/>
              </a:rPr>
              <a:t>lm</a:t>
            </a:r>
            <a:r>
              <a:rPr lang="en-US" sz="2000" dirty="0">
                <a:latin typeface="Lucida Console" panose="020B0609040504020204" pitchFamily="49" charset="0"/>
              </a:rPr>
              <a:t>(tastiness ~ </a:t>
            </a:r>
            <a:r>
              <a:rPr lang="en-US" sz="2000" dirty="0" err="1">
                <a:latin typeface="Lucida Console" panose="020B0609040504020204" pitchFamily="49" charset="0"/>
              </a:rPr>
              <a:t>meatD</a:t>
            </a:r>
            <a:r>
              <a:rPr lang="en-US" sz="2000" dirty="0">
                <a:latin typeface="Lucida Console" panose="020B0609040504020204" pitchFamily="49" charset="0"/>
              </a:rPr>
              <a:t>*PBD, d), t = F)</a:t>
            </a:r>
          </a:p>
          <a:p>
            <a:pPr marL="0" indent="0">
              <a:buNone/>
            </a:pPr>
            <a:endParaRPr lang="en-US" sz="20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Lucida Console" panose="020B0609040504020204" pitchFamily="49" charset="0"/>
              </a:rPr>
              <a:t>            Estimate         SE       t   Pr(&gt;F)    </a:t>
            </a:r>
          </a:p>
          <a:p>
            <a:pPr marL="0" indent="0">
              <a:buNone/>
            </a:pPr>
            <a:r>
              <a:rPr lang="pt-BR" sz="2000" dirty="0">
                <a:latin typeface="Lucida Console" panose="020B0609040504020204" pitchFamily="49" charset="0"/>
              </a:rPr>
              <a:t>PBD           </a:t>
            </a:r>
            <a:r>
              <a:rPr lang="pt-BR" sz="2000" dirty="0">
                <a:highlight>
                  <a:srgbClr val="FFFF00"/>
                </a:highlight>
                <a:latin typeface="Lucida Console" panose="020B0609040504020204" pitchFamily="49" charset="0"/>
              </a:rPr>
              <a:t>4.8000</a:t>
            </a:r>
            <a:r>
              <a:rPr lang="pt-BR" sz="2000" dirty="0">
                <a:latin typeface="Lucida Console" panose="020B0609040504020204" pitchFamily="49" charset="0"/>
              </a:rPr>
              <a:t>     0.8586   5.590 2.45e-06</a:t>
            </a:r>
          </a:p>
        </p:txBody>
      </p:sp>
      <p:graphicFrame>
        <p:nvGraphicFramePr>
          <p:cNvPr id="4" name="Content Placeholder 4">
            <a:extLst>
              <a:ext uri="{FF2B5EF4-FFF2-40B4-BE49-F238E27FC236}">
                <a16:creationId xmlns:a16="http://schemas.microsoft.com/office/drawing/2014/main" id="{F3396E5E-D96C-4854-85B2-BE02DB3287D2}"/>
              </a:ext>
            </a:extLst>
          </p:cNvPr>
          <p:cNvGraphicFramePr>
            <a:graphicFrameLocks/>
          </p:cNvGraphicFramePr>
          <p:nvPr/>
        </p:nvGraphicFramePr>
        <p:xfrm>
          <a:off x="340018" y="4659897"/>
          <a:ext cx="8090854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7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0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4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8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meat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some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PB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M = 2.1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 = 6.0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some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M = 6.9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 = 1.1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7525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B3694-6909-438E-ADCA-F804B7E18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interaction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2A316-3384-4350-8F75-94E258430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Lucida Console" panose="020B0609040504020204" pitchFamily="49" charset="0"/>
              </a:rPr>
              <a:t>summary(</a:t>
            </a:r>
            <a:r>
              <a:rPr lang="en-US" sz="2000" dirty="0" err="1">
                <a:latin typeface="Lucida Console" panose="020B0609040504020204" pitchFamily="49" charset="0"/>
              </a:rPr>
              <a:t>lm</a:t>
            </a:r>
            <a:r>
              <a:rPr lang="en-US" sz="2000" dirty="0">
                <a:latin typeface="Lucida Console" panose="020B0609040504020204" pitchFamily="49" charset="0"/>
              </a:rPr>
              <a:t>(tastiness ~ </a:t>
            </a:r>
            <a:r>
              <a:rPr lang="en-US" sz="2000" dirty="0" err="1">
                <a:latin typeface="Lucida Console" panose="020B0609040504020204" pitchFamily="49" charset="0"/>
              </a:rPr>
              <a:t>meatD</a:t>
            </a:r>
            <a:r>
              <a:rPr lang="en-US" sz="2000" dirty="0">
                <a:latin typeface="Lucida Console" panose="020B0609040504020204" pitchFamily="49" charset="0"/>
              </a:rPr>
              <a:t>*PBD, d), t = F)</a:t>
            </a:r>
          </a:p>
          <a:p>
            <a:pPr marL="0" indent="0">
              <a:buNone/>
            </a:pPr>
            <a:endParaRPr lang="en-US" sz="20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Lucida Console" panose="020B0609040504020204" pitchFamily="49" charset="0"/>
              </a:rPr>
              <a:t>            Estimate         SE       t   Pr(&gt;F)    </a:t>
            </a:r>
          </a:p>
          <a:p>
            <a:pPr marL="0" indent="0">
              <a:buNone/>
            </a:pPr>
            <a:r>
              <a:rPr lang="pt-BR" sz="2000" dirty="0">
                <a:latin typeface="Lucida Console" panose="020B0609040504020204" pitchFamily="49" charset="0"/>
              </a:rPr>
              <a:t>meatD:PBD    -9.7000     1.2143  -7.988 1.74e-09</a:t>
            </a:r>
            <a:endParaRPr lang="en-US" sz="2000" dirty="0">
              <a:latin typeface="Lucida Console" panose="020B0609040504020204" pitchFamily="49" charset="0"/>
            </a:endParaRPr>
          </a:p>
        </p:txBody>
      </p:sp>
      <p:graphicFrame>
        <p:nvGraphicFramePr>
          <p:cNvPr id="4" name="Content Placeholder 4">
            <a:extLst>
              <a:ext uri="{FF2B5EF4-FFF2-40B4-BE49-F238E27FC236}">
                <a16:creationId xmlns:a16="http://schemas.microsoft.com/office/drawing/2014/main" id="{F3396E5E-D96C-4854-85B2-BE02DB3287D2}"/>
              </a:ext>
            </a:extLst>
          </p:cNvPr>
          <p:cNvGraphicFramePr>
            <a:graphicFrameLocks/>
          </p:cNvGraphicFramePr>
          <p:nvPr/>
        </p:nvGraphicFramePr>
        <p:xfrm>
          <a:off x="340018" y="4659897"/>
          <a:ext cx="8090854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7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0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4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8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meat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some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PB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M = 2.1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M = 6.0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some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M = 6.9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M = 1.1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467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D79A7-8231-4066-9F9E-4E332FA8D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advice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EFD4D-6B34-48B2-B32B-E6C103FA6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which should we use?</a:t>
            </a:r>
          </a:p>
          <a:p>
            <a:r>
              <a:rPr lang="en-US" dirty="0"/>
              <a:t>it depends on what you want to know!</a:t>
            </a:r>
          </a:p>
        </p:txBody>
      </p:sp>
    </p:spTree>
    <p:extLst>
      <p:ext uri="{BB962C8B-B14F-4D97-AF65-F5344CB8AC3E}">
        <p14:creationId xmlns:p14="http://schemas.microsoft.com/office/powerpoint/2010/main" val="416590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want to know?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2691287"/>
              </p:ext>
            </p:extLst>
          </p:nvPr>
        </p:nvGraphicFramePr>
        <p:xfrm>
          <a:off x="628650" y="1825625"/>
          <a:ext cx="7886698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7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2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26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96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meat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some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PB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 = 2.1, s</a:t>
                      </a:r>
                      <a:r>
                        <a:rPr lang="en-US" sz="22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 = 3.2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 = 6.0, s</a:t>
                      </a:r>
                      <a:r>
                        <a:rPr lang="en-US" sz="22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 = 4.2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 = 4.05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some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 = 6.9, s</a:t>
                      </a:r>
                      <a:r>
                        <a:rPr lang="en-US" sz="22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 = 4.8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 = 1.1, s</a:t>
                      </a:r>
                      <a:r>
                        <a:rPr lang="en-US" sz="22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 = 2.5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 = 4.0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 = 4.5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 = 3.55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77E8BBA-A043-4055-9EEB-36486845F189}"/>
              </a:ext>
            </a:extLst>
          </p:cNvPr>
          <p:cNvSpPr txBox="1"/>
          <p:nvPr/>
        </p:nvSpPr>
        <p:spPr>
          <a:xfrm>
            <a:off x="628650" y="4454434"/>
            <a:ext cx="7886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if simple slopes/effects, use carefully-chosen dummy codes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F8E254F-FA6E-47E0-AAAA-F0F4F86CFCF5}"/>
              </a:ext>
            </a:extLst>
          </p:cNvPr>
          <p:cNvSpPr/>
          <p:nvPr/>
        </p:nvSpPr>
        <p:spPr>
          <a:xfrm>
            <a:off x="2449286" y="2697480"/>
            <a:ext cx="2050868" cy="79683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CA32225-DD4A-4A94-A798-426A9208FBD2}"/>
              </a:ext>
            </a:extLst>
          </p:cNvPr>
          <p:cNvSpPr/>
          <p:nvPr/>
        </p:nvSpPr>
        <p:spPr>
          <a:xfrm>
            <a:off x="2449287" y="2697480"/>
            <a:ext cx="4513216" cy="41801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E033E96-93E7-41A2-9786-C05D7180E9B8}"/>
              </a:ext>
            </a:extLst>
          </p:cNvPr>
          <p:cNvSpPr/>
          <p:nvPr/>
        </p:nvSpPr>
        <p:spPr>
          <a:xfrm>
            <a:off x="2449285" y="3114902"/>
            <a:ext cx="4513216" cy="418011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13AF5B2-0459-4589-9208-2EF8B1D659CB}"/>
              </a:ext>
            </a:extLst>
          </p:cNvPr>
          <p:cNvSpPr/>
          <p:nvPr/>
        </p:nvSpPr>
        <p:spPr>
          <a:xfrm>
            <a:off x="4783183" y="2740524"/>
            <a:ext cx="2050868" cy="796834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4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want to know?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698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7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2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26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96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meat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some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PB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 = 2.1, s</a:t>
                      </a:r>
                      <a:r>
                        <a:rPr lang="en-US" sz="22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 = 3.2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 = 6.0, s</a:t>
                      </a:r>
                      <a:r>
                        <a:rPr lang="en-US" sz="22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 = 4.2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 = 4.05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some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 = 6.9, s</a:t>
                      </a:r>
                      <a:r>
                        <a:rPr lang="en-US" sz="22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 = 4.8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 = 1.1, s</a:t>
                      </a:r>
                      <a:r>
                        <a:rPr lang="en-US" sz="22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 = 2.5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 = 4.0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 = 4.5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 = 3.55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77E8BBA-A043-4055-9EEB-36486845F189}"/>
              </a:ext>
            </a:extLst>
          </p:cNvPr>
          <p:cNvSpPr txBox="1"/>
          <p:nvPr/>
        </p:nvSpPr>
        <p:spPr>
          <a:xfrm>
            <a:off x="628650" y="4454434"/>
            <a:ext cx="78866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if main effects, use carefully chosen contrast codes (or the usual ANOVA)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F8E254F-FA6E-47E0-AAAA-F0F4F86CFCF5}"/>
              </a:ext>
            </a:extLst>
          </p:cNvPr>
          <p:cNvSpPr/>
          <p:nvPr/>
        </p:nvSpPr>
        <p:spPr>
          <a:xfrm>
            <a:off x="2449286" y="3546566"/>
            <a:ext cx="4534446" cy="41265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CA32225-DD4A-4A94-A798-426A9208FBD2}"/>
              </a:ext>
            </a:extLst>
          </p:cNvPr>
          <p:cNvSpPr/>
          <p:nvPr/>
        </p:nvSpPr>
        <p:spPr>
          <a:xfrm>
            <a:off x="7080069" y="2697480"/>
            <a:ext cx="1338942" cy="849086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3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want to know?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698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7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2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26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96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meat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some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PB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 = 2.1, s</a:t>
                      </a:r>
                      <a:r>
                        <a:rPr lang="en-US" sz="22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 = 3.2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 = 6.0, s</a:t>
                      </a:r>
                      <a:r>
                        <a:rPr lang="en-US" sz="22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 = 4.2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 = 4.05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some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 = 6.9, s</a:t>
                      </a:r>
                      <a:r>
                        <a:rPr lang="en-US" sz="22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 = 4.8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 = 1.1, s</a:t>
                      </a:r>
                      <a:r>
                        <a:rPr lang="en-US" sz="22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 = 2.5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 = 4.0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 = 4.5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 = 3.55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77E8BBA-A043-4055-9EEB-36486845F189}"/>
              </a:ext>
            </a:extLst>
          </p:cNvPr>
          <p:cNvSpPr txBox="1"/>
          <p:nvPr/>
        </p:nvSpPr>
        <p:spPr>
          <a:xfrm>
            <a:off x="628650" y="4454434"/>
            <a:ext cx="7886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if the interaction, it doesn’t matter much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F8E254F-FA6E-47E0-AAAA-F0F4F86CFCF5}"/>
              </a:ext>
            </a:extLst>
          </p:cNvPr>
          <p:cNvSpPr/>
          <p:nvPr/>
        </p:nvSpPr>
        <p:spPr>
          <a:xfrm>
            <a:off x="2449286" y="2677886"/>
            <a:ext cx="4534446" cy="82296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83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interaction?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5734072"/>
              </p:ext>
            </p:extLst>
          </p:nvPr>
        </p:nvGraphicFramePr>
        <p:xfrm>
          <a:off x="628650" y="1825625"/>
          <a:ext cx="7886698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7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2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26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96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meat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some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PB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rgbClr val="FF0000"/>
                          </a:solidFill>
                        </a:rPr>
                        <a:t>M = 2.1, s</a:t>
                      </a:r>
                      <a:r>
                        <a:rPr lang="en-US" sz="2200" baseline="30000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2200" dirty="0">
                          <a:solidFill>
                            <a:srgbClr val="FF0000"/>
                          </a:solidFill>
                        </a:rPr>
                        <a:t> = 3.2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rgbClr val="0070C0"/>
                          </a:solidFill>
                        </a:rPr>
                        <a:t>M = 6.0, s</a:t>
                      </a:r>
                      <a:r>
                        <a:rPr lang="en-US" sz="2200" baseline="30000" dirty="0">
                          <a:solidFill>
                            <a:srgbClr val="0070C0"/>
                          </a:solidFill>
                        </a:rPr>
                        <a:t>2</a:t>
                      </a:r>
                      <a:r>
                        <a:rPr lang="en-US" sz="2200" dirty="0">
                          <a:solidFill>
                            <a:srgbClr val="0070C0"/>
                          </a:solidFill>
                        </a:rPr>
                        <a:t> = 4.2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 = 4.05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some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rgbClr val="FF0000"/>
                          </a:solidFill>
                        </a:rPr>
                        <a:t>M = 6.9, s</a:t>
                      </a:r>
                      <a:r>
                        <a:rPr lang="en-US" sz="2200" baseline="30000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2200" dirty="0">
                          <a:solidFill>
                            <a:srgbClr val="FF0000"/>
                          </a:solidFill>
                        </a:rPr>
                        <a:t> = 4.8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rgbClr val="0070C0"/>
                          </a:solidFill>
                        </a:rPr>
                        <a:t>M = 1.1, s</a:t>
                      </a:r>
                      <a:r>
                        <a:rPr lang="en-US" sz="2200" baseline="30000" dirty="0">
                          <a:solidFill>
                            <a:srgbClr val="0070C0"/>
                          </a:solidFill>
                        </a:rPr>
                        <a:t>2</a:t>
                      </a:r>
                      <a:r>
                        <a:rPr lang="en-US" sz="2200" dirty="0">
                          <a:solidFill>
                            <a:srgbClr val="0070C0"/>
                          </a:solidFill>
                        </a:rPr>
                        <a:t> = 2.5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 = 4.0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 = 4.5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 = 3.55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77E8BBA-A043-4055-9EEB-36486845F189}"/>
              </a:ext>
            </a:extLst>
          </p:cNvPr>
          <p:cNvSpPr txBox="1"/>
          <p:nvPr/>
        </p:nvSpPr>
        <p:spPr>
          <a:xfrm>
            <a:off x="628650" y="4454434"/>
            <a:ext cx="78866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when the effect of one variable changes across values of another variable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here, the effect of PB is to </a:t>
            </a:r>
            <a:r>
              <a:rPr lang="en-US" sz="2400" i="1" dirty="0">
                <a:solidFill>
                  <a:srgbClr val="FF0000"/>
                </a:solidFill>
              </a:rPr>
              <a:t>increase</a:t>
            </a:r>
            <a:r>
              <a:rPr lang="en-US" sz="2400" dirty="0">
                <a:solidFill>
                  <a:srgbClr val="FF0000"/>
                </a:solidFill>
              </a:rPr>
              <a:t> tastiness when there is no meat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but the effect of PB is to </a:t>
            </a:r>
            <a:r>
              <a:rPr lang="en-US" sz="2400" i="1" dirty="0">
                <a:solidFill>
                  <a:srgbClr val="0070C0"/>
                </a:solidFill>
              </a:rPr>
              <a:t>reduce</a:t>
            </a:r>
            <a:r>
              <a:rPr lang="en-US" sz="2400" dirty="0">
                <a:solidFill>
                  <a:srgbClr val="0070C0"/>
                </a:solidFill>
              </a:rPr>
              <a:t> tastiness when there is meat</a:t>
            </a:r>
          </a:p>
        </p:txBody>
      </p:sp>
    </p:spTree>
    <p:extLst>
      <p:ext uri="{BB962C8B-B14F-4D97-AF65-F5344CB8AC3E}">
        <p14:creationId xmlns:p14="http://schemas.microsoft.com/office/powerpoint/2010/main" val="281034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notice that the interaction is really a contrast between simple slopes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698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7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2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26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96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meat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some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PB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rgbClr val="FF0000"/>
                          </a:solidFill>
                        </a:rPr>
                        <a:t>M = 2.1, s</a:t>
                      </a:r>
                      <a:r>
                        <a:rPr lang="en-US" sz="2200" baseline="30000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2200" dirty="0">
                          <a:solidFill>
                            <a:srgbClr val="FF0000"/>
                          </a:solidFill>
                        </a:rPr>
                        <a:t> = 3.2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rgbClr val="0070C0"/>
                          </a:solidFill>
                        </a:rPr>
                        <a:t>M = 6.0, s</a:t>
                      </a:r>
                      <a:r>
                        <a:rPr lang="en-US" sz="2200" baseline="30000" dirty="0">
                          <a:solidFill>
                            <a:srgbClr val="0070C0"/>
                          </a:solidFill>
                        </a:rPr>
                        <a:t>2</a:t>
                      </a:r>
                      <a:r>
                        <a:rPr lang="en-US" sz="2200" dirty="0">
                          <a:solidFill>
                            <a:srgbClr val="0070C0"/>
                          </a:solidFill>
                        </a:rPr>
                        <a:t> = 4.2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 = 4.05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some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rgbClr val="FF0000"/>
                          </a:solidFill>
                        </a:rPr>
                        <a:t>M = 6.9, s</a:t>
                      </a:r>
                      <a:r>
                        <a:rPr lang="en-US" sz="2200" baseline="30000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2200" dirty="0">
                          <a:solidFill>
                            <a:srgbClr val="FF0000"/>
                          </a:solidFill>
                        </a:rPr>
                        <a:t> = 4.8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rgbClr val="0070C0"/>
                          </a:solidFill>
                        </a:rPr>
                        <a:t>M = 1.1, s</a:t>
                      </a:r>
                      <a:r>
                        <a:rPr lang="en-US" sz="2200" baseline="30000" dirty="0">
                          <a:solidFill>
                            <a:srgbClr val="0070C0"/>
                          </a:solidFill>
                        </a:rPr>
                        <a:t>2</a:t>
                      </a:r>
                      <a:r>
                        <a:rPr lang="en-US" sz="2200" dirty="0">
                          <a:solidFill>
                            <a:srgbClr val="0070C0"/>
                          </a:solidFill>
                        </a:rPr>
                        <a:t> = 2.5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 = 4.0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 = 4.5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 = 3.55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77E8BBA-A043-4055-9EEB-36486845F189}"/>
              </a:ext>
            </a:extLst>
          </p:cNvPr>
          <p:cNvSpPr txBox="1"/>
          <p:nvPr/>
        </p:nvSpPr>
        <p:spPr>
          <a:xfrm>
            <a:off x="628650" y="4454434"/>
            <a:ext cx="78866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this simple slope is 6.9 – 2.1 = +4.8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this simple slope is 1.1 – 6.0 = -4.9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</a:rPr>
              <a:t>the contrast between the simple slopes is 4.8 – (-4.9) = -9.7</a:t>
            </a:r>
          </a:p>
        </p:txBody>
      </p:sp>
    </p:spTree>
    <p:extLst>
      <p:ext uri="{BB962C8B-B14F-4D97-AF65-F5344CB8AC3E}">
        <p14:creationId xmlns:p14="http://schemas.microsoft.com/office/powerpoint/2010/main" val="381132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8E0F6-536F-4873-9368-20CC79E59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way to think about this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F2272-09E7-45FE-A144-0EF368AC4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250678"/>
          </a:xfrm>
        </p:spPr>
        <p:txBody>
          <a:bodyPr/>
          <a:lstStyle/>
          <a:p>
            <a:r>
              <a:rPr lang="en-US" dirty="0"/>
              <a:t>we have a four-group design, which can be depicted as follows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D4D1CF7-7469-4677-9719-5CB34E9FF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757228"/>
              </p:ext>
            </p:extLst>
          </p:nvPr>
        </p:nvGraphicFramePr>
        <p:xfrm>
          <a:off x="1029788" y="3983446"/>
          <a:ext cx="7084424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1106">
                  <a:extLst>
                    <a:ext uri="{9D8B030D-6E8A-4147-A177-3AD203B41FA5}">
                      <a16:colId xmlns:a16="http://schemas.microsoft.com/office/drawing/2014/main" val="2986382976"/>
                    </a:ext>
                  </a:extLst>
                </a:gridCol>
                <a:gridCol w="1771106">
                  <a:extLst>
                    <a:ext uri="{9D8B030D-6E8A-4147-A177-3AD203B41FA5}">
                      <a16:colId xmlns:a16="http://schemas.microsoft.com/office/drawing/2014/main" val="726230558"/>
                    </a:ext>
                  </a:extLst>
                </a:gridCol>
                <a:gridCol w="1771106">
                  <a:extLst>
                    <a:ext uri="{9D8B030D-6E8A-4147-A177-3AD203B41FA5}">
                      <a16:colId xmlns:a16="http://schemas.microsoft.com/office/drawing/2014/main" val="3913202297"/>
                    </a:ext>
                  </a:extLst>
                </a:gridCol>
                <a:gridCol w="1771106">
                  <a:extLst>
                    <a:ext uri="{9D8B030D-6E8A-4147-A177-3AD203B41FA5}">
                      <a16:colId xmlns:a16="http://schemas.microsoft.com/office/drawing/2014/main" val="33878706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 PB</a:t>
                      </a:r>
                    </a:p>
                    <a:p>
                      <a:pPr algn="ctr"/>
                      <a:r>
                        <a:rPr lang="en-US" sz="2400" dirty="0"/>
                        <a:t>no meat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 PB</a:t>
                      </a:r>
                    </a:p>
                    <a:p>
                      <a:pPr algn="ctr"/>
                      <a:r>
                        <a:rPr lang="en-US" sz="2400" dirty="0"/>
                        <a:t>some meat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some PB</a:t>
                      </a:r>
                    </a:p>
                    <a:p>
                      <a:pPr algn="ctr"/>
                      <a:r>
                        <a:rPr lang="en-US" sz="2400" dirty="0"/>
                        <a:t>no meat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some PB</a:t>
                      </a:r>
                    </a:p>
                    <a:p>
                      <a:pPr algn="ctr"/>
                      <a:r>
                        <a:rPr lang="en-US" sz="2400" dirty="0"/>
                        <a:t>some meat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8701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89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6351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8E0F6-536F-4873-9368-20CC79E59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way to think about this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F2272-09E7-45FE-A144-0EF368AC4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45219"/>
            <a:ext cx="7886700" cy="950232"/>
          </a:xfrm>
        </p:spPr>
        <p:txBody>
          <a:bodyPr/>
          <a:lstStyle/>
          <a:p>
            <a:r>
              <a:rPr lang="en-US" dirty="0"/>
              <a:t>we could analyze this design using the method of subsets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D4D1CF7-7469-4677-9719-5CB34E9FFF21}"/>
              </a:ext>
            </a:extLst>
          </p:cNvPr>
          <p:cNvGraphicFramePr>
            <a:graphicFrameLocks noGrp="1"/>
          </p:cNvGraphicFramePr>
          <p:nvPr/>
        </p:nvGraphicFramePr>
        <p:xfrm>
          <a:off x="1029788" y="2949981"/>
          <a:ext cx="7084424" cy="265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1106">
                  <a:extLst>
                    <a:ext uri="{9D8B030D-6E8A-4147-A177-3AD203B41FA5}">
                      <a16:colId xmlns:a16="http://schemas.microsoft.com/office/drawing/2014/main" val="2986382976"/>
                    </a:ext>
                  </a:extLst>
                </a:gridCol>
                <a:gridCol w="1771106">
                  <a:extLst>
                    <a:ext uri="{9D8B030D-6E8A-4147-A177-3AD203B41FA5}">
                      <a16:colId xmlns:a16="http://schemas.microsoft.com/office/drawing/2014/main" val="726230558"/>
                    </a:ext>
                  </a:extLst>
                </a:gridCol>
                <a:gridCol w="1771106">
                  <a:extLst>
                    <a:ext uri="{9D8B030D-6E8A-4147-A177-3AD203B41FA5}">
                      <a16:colId xmlns:a16="http://schemas.microsoft.com/office/drawing/2014/main" val="3913202297"/>
                    </a:ext>
                  </a:extLst>
                </a:gridCol>
                <a:gridCol w="1771106">
                  <a:extLst>
                    <a:ext uri="{9D8B030D-6E8A-4147-A177-3AD203B41FA5}">
                      <a16:colId xmlns:a16="http://schemas.microsoft.com/office/drawing/2014/main" val="33878706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 PB</a:t>
                      </a:r>
                    </a:p>
                    <a:p>
                      <a:pPr algn="ctr"/>
                      <a:r>
                        <a:rPr lang="en-US" sz="2400" dirty="0"/>
                        <a:t>no meat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 PB</a:t>
                      </a:r>
                    </a:p>
                    <a:p>
                      <a:pPr algn="ctr"/>
                      <a:r>
                        <a:rPr lang="en-US" sz="2400" dirty="0"/>
                        <a:t>some meat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some PB</a:t>
                      </a:r>
                    </a:p>
                    <a:p>
                      <a:pPr algn="ctr"/>
                      <a:r>
                        <a:rPr lang="en-US" sz="2400" dirty="0"/>
                        <a:t>no meat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some PB</a:t>
                      </a:r>
                    </a:p>
                    <a:p>
                      <a:pPr algn="ctr"/>
                      <a:r>
                        <a:rPr lang="en-US" sz="2400" dirty="0"/>
                        <a:t>some meat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8701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89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-1/4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-1/4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-1/4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398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-2/3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319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518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4069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15E6E-3A75-8BCD-5829-52B5A47D7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 dirty="0"/>
              <a:t>a note about </a:t>
            </a:r>
            <a:r>
              <a:rPr lang="en-US" dirty="0">
                <a:latin typeface="Lucida Console" panose="020B0609040504020204" pitchFamily="49" charset="0"/>
              </a:rPr>
              <a:t>emmeans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03212-BBBB-35AB-67C1-5E0600562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06981"/>
            <a:ext cx="7886700" cy="4351338"/>
          </a:xfrm>
        </p:spPr>
        <p:txBody>
          <a:bodyPr/>
          <a:lstStyle/>
          <a:p>
            <a:r>
              <a:rPr lang="en-US" dirty="0"/>
              <a:t>this is a widely-used package in R for the kinds of designs we’ve been talking about</a:t>
            </a:r>
          </a:p>
          <a:p>
            <a:r>
              <a:rPr lang="en-US" dirty="0"/>
              <a:t>it has the following amusing note, early in its FAQ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0CDC4F-4BCA-6933-0415-82271555AD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134" y="2842352"/>
            <a:ext cx="7835732" cy="401564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EB0C028-449C-E2D6-8DFC-848EF19DCD9A}"/>
              </a:ext>
            </a:extLst>
          </p:cNvPr>
          <p:cNvSpPr/>
          <p:nvPr/>
        </p:nvSpPr>
        <p:spPr>
          <a:xfrm>
            <a:off x="654134" y="3855903"/>
            <a:ext cx="7835732" cy="1366091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4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8E0F6-536F-4873-9368-20CC79E59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way to think about this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F2272-09E7-45FE-A144-0EF368AC4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45219"/>
            <a:ext cx="7886700" cy="950232"/>
          </a:xfrm>
        </p:spPr>
        <p:txBody>
          <a:bodyPr>
            <a:normAutofit fontScale="92500"/>
          </a:bodyPr>
          <a:lstStyle/>
          <a:p>
            <a:r>
              <a:rPr lang="en-US" dirty="0"/>
              <a:t>this would answer some interesting questions, but would not test the interaction (nor any main effects)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D4D1CF7-7469-4677-9719-5CB34E9FFF21}"/>
              </a:ext>
            </a:extLst>
          </p:cNvPr>
          <p:cNvGraphicFramePr>
            <a:graphicFrameLocks noGrp="1"/>
          </p:cNvGraphicFramePr>
          <p:nvPr/>
        </p:nvGraphicFramePr>
        <p:xfrm>
          <a:off x="1029788" y="2949981"/>
          <a:ext cx="7084424" cy="265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1106">
                  <a:extLst>
                    <a:ext uri="{9D8B030D-6E8A-4147-A177-3AD203B41FA5}">
                      <a16:colId xmlns:a16="http://schemas.microsoft.com/office/drawing/2014/main" val="2986382976"/>
                    </a:ext>
                  </a:extLst>
                </a:gridCol>
                <a:gridCol w="1771106">
                  <a:extLst>
                    <a:ext uri="{9D8B030D-6E8A-4147-A177-3AD203B41FA5}">
                      <a16:colId xmlns:a16="http://schemas.microsoft.com/office/drawing/2014/main" val="726230558"/>
                    </a:ext>
                  </a:extLst>
                </a:gridCol>
                <a:gridCol w="1771106">
                  <a:extLst>
                    <a:ext uri="{9D8B030D-6E8A-4147-A177-3AD203B41FA5}">
                      <a16:colId xmlns:a16="http://schemas.microsoft.com/office/drawing/2014/main" val="3913202297"/>
                    </a:ext>
                  </a:extLst>
                </a:gridCol>
                <a:gridCol w="1771106">
                  <a:extLst>
                    <a:ext uri="{9D8B030D-6E8A-4147-A177-3AD203B41FA5}">
                      <a16:colId xmlns:a16="http://schemas.microsoft.com/office/drawing/2014/main" val="33878706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 PB</a:t>
                      </a:r>
                    </a:p>
                    <a:p>
                      <a:pPr algn="ctr"/>
                      <a:r>
                        <a:rPr lang="en-US" sz="2400" dirty="0"/>
                        <a:t>no meat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 PB</a:t>
                      </a:r>
                    </a:p>
                    <a:p>
                      <a:pPr algn="ctr"/>
                      <a:r>
                        <a:rPr lang="en-US" sz="2400" dirty="0"/>
                        <a:t>some meat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some PB</a:t>
                      </a:r>
                    </a:p>
                    <a:p>
                      <a:pPr algn="ctr"/>
                      <a:r>
                        <a:rPr lang="en-US" sz="2400" dirty="0"/>
                        <a:t>no meat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some PB</a:t>
                      </a:r>
                    </a:p>
                    <a:p>
                      <a:pPr algn="ctr"/>
                      <a:r>
                        <a:rPr lang="en-US" sz="2400" dirty="0"/>
                        <a:t>some meat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8701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89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-1/4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-1/4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-1/4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398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-2/3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319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518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62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8E0F6-536F-4873-9368-20CC79E59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way to think about this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F2272-09E7-45FE-A144-0EF368AC4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45219"/>
            <a:ext cx="7886700" cy="950232"/>
          </a:xfrm>
        </p:spPr>
        <p:txBody>
          <a:bodyPr/>
          <a:lstStyle/>
          <a:p>
            <a:r>
              <a:rPr lang="en-US" dirty="0"/>
              <a:t>contrast codes result in a different set of contrasts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D4D1CF7-7469-4677-9719-5CB34E9FFF21}"/>
              </a:ext>
            </a:extLst>
          </p:cNvPr>
          <p:cNvGraphicFramePr>
            <a:graphicFrameLocks noGrp="1"/>
          </p:cNvGraphicFramePr>
          <p:nvPr/>
        </p:nvGraphicFramePr>
        <p:xfrm>
          <a:off x="1029788" y="2949981"/>
          <a:ext cx="7084424" cy="265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1106">
                  <a:extLst>
                    <a:ext uri="{9D8B030D-6E8A-4147-A177-3AD203B41FA5}">
                      <a16:colId xmlns:a16="http://schemas.microsoft.com/office/drawing/2014/main" val="2986382976"/>
                    </a:ext>
                  </a:extLst>
                </a:gridCol>
                <a:gridCol w="1771106">
                  <a:extLst>
                    <a:ext uri="{9D8B030D-6E8A-4147-A177-3AD203B41FA5}">
                      <a16:colId xmlns:a16="http://schemas.microsoft.com/office/drawing/2014/main" val="726230558"/>
                    </a:ext>
                  </a:extLst>
                </a:gridCol>
                <a:gridCol w="1771106">
                  <a:extLst>
                    <a:ext uri="{9D8B030D-6E8A-4147-A177-3AD203B41FA5}">
                      <a16:colId xmlns:a16="http://schemas.microsoft.com/office/drawing/2014/main" val="3913202297"/>
                    </a:ext>
                  </a:extLst>
                </a:gridCol>
                <a:gridCol w="1771106">
                  <a:extLst>
                    <a:ext uri="{9D8B030D-6E8A-4147-A177-3AD203B41FA5}">
                      <a16:colId xmlns:a16="http://schemas.microsoft.com/office/drawing/2014/main" val="33878706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 PB</a:t>
                      </a:r>
                    </a:p>
                    <a:p>
                      <a:pPr algn="ctr"/>
                      <a:r>
                        <a:rPr lang="en-US" sz="2400" dirty="0"/>
                        <a:t>no meat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 PB</a:t>
                      </a:r>
                    </a:p>
                    <a:p>
                      <a:pPr algn="ctr"/>
                      <a:r>
                        <a:rPr lang="en-US" sz="2400" dirty="0"/>
                        <a:t>some meat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some PB</a:t>
                      </a:r>
                    </a:p>
                    <a:p>
                      <a:pPr algn="ctr"/>
                      <a:r>
                        <a:rPr lang="en-US" sz="2400" dirty="0"/>
                        <a:t>no meat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some PB</a:t>
                      </a:r>
                    </a:p>
                    <a:p>
                      <a:pPr algn="ctr"/>
                      <a:r>
                        <a:rPr lang="en-US" sz="2400" dirty="0"/>
                        <a:t>some meat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8701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89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+1/2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+1/2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398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+1/2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+1/2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319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+1/4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-1/4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-1/4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+1/4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518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55048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33EE3-ABDA-4943-85DA-CF24FE723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interim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022CF-BCD1-4C96-AE9F-080CFC1A2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despite the factorial nature of this design, it’s just a four-group design</a:t>
            </a:r>
          </a:p>
          <a:p>
            <a:r>
              <a:rPr lang="en-US" i="1" dirty="0"/>
              <a:t>any</a:t>
            </a:r>
            <a:r>
              <a:rPr lang="en-US" dirty="0"/>
              <a:t> three orthogonal contrasts can be used to analyze it</a:t>
            </a:r>
          </a:p>
          <a:p>
            <a:r>
              <a:rPr lang="en-US" dirty="0"/>
              <a:t>but if we are interested in specific questions – including the interaction – we need to carefully choose our contrasts</a:t>
            </a:r>
          </a:p>
          <a:p>
            <a:r>
              <a:rPr lang="en-US" dirty="0"/>
              <a:t>contrast or dummy coding main effects (and creating a product term) will allow us to answer the questions of interest</a:t>
            </a:r>
          </a:p>
        </p:txBody>
      </p:sp>
    </p:spTree>
    <p:extLst>
      <p:ext uri="{BB962C8B-B14F-4D97-AF65-F5344CB8AC3E}">
        <p14:creationId xmlns:p14="http://schemas.microsoft.com/office/powerpoint/2010/main" val="79774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8D8F4-F4F8-436A-A1F3-196AB17A6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larger two-factor designs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CD889-1A90-4B42-B1CB-6D2A9DAAC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Factor A: sentence (normal/intact vs scrambled)</a:t>
            </a:r>
          </a:p>
          <a:p>
            <a:r>
              <a:rPr lang="en-US" dirty="0"/>
              <a:t>Factor B: presentation rate (300, 450, 600 wpm)</a:t>
            </a:r>
          </a:p>
          <a:p>
            <a:r>
              <a:rPr lang="en-US" dirty="0"/>
              <a:t>DV = % correct detection of a word</a:t>
            </a:r>
          </a:p>
          <a:p>
            <a:endParaRPr lang="en-US" dirty="0"/>
          </a:p>
          <a:p>
            <a:r>
              <a:rPr lang="en-US" dirty="0"/>
              <a:t>this is a 2 (sentence) × 3 (rate) design</a:t>
            </a:r>
          </a:p>
          <a:p>
            <a:r>
              <a:rPr lang="en-US" dirty="0"/>
              <a:t>there are six groups</a:t>
            </a:r>
          </a:p>
          <a:p>
            <a:r>
              <a:rPr lang="en-US" dirty="0"/>
              <a:t>ultimately, no matter how we create them, we’ll need five contrast codes</a:t>
            </a:r>
          </a:p>
        </p:txBody>
      </p:sp>
    </p:spTree>
    <p:extLst>
      <p:ext uri="{BB962C8B-B14F-4D97-AF65-F5344CB8AC3E}">
        <p14:creationId xmlns:p14="http://schemas.microsoft.com/office/powerpoint/2010/main" val="3769061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25C68-CDD0-4707-998E-94180FF11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results (cell, marginal, overall means)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F2A7AFA-F5A6-4E52-85D3-956EC60952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5107852"/>
              </p:ext>
            </p:extLst>
          </p:nvPr>
        </p:nvGraphicFramePr>
        <p:xfrm>
          <a:off x="628650" y="3086191"/>
          <a:ext cx="7886700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7340">
                  <a:extLst>
                    <a:ext uri="{9D8B030D-6E8A-4147-A177-3AD203B41FA5}">
                      <a16:colId xmlns:a16="http://schemas.microsoft.com/office/drawing/2014/main" val="1415271600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3246967259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945007781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3879208404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686663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4082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intact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161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scrambled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696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719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02895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8C08B-8EE0-4BF2-9490-67D32135A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results, plotted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15367A-33F9-4D26-9B28-9067FF32A7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283" y="1516924"/>
            <a:ext cx="7121435" cy="5341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1628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50BE9-2891-43CC-9509-ECBFB6B86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analyze?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ABE2E-0B66-4DEC-A35C-C9F9F276D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generate contrast codes for each factor, ignoring the other factor</a:t>
            </a:r>
          </a:p>
          <a:p>
            <a:endParaRPr lang="en-US" dirty="0"/>
          </a:p>
          <a:p>
            <a:r>
              <a:rPr lang="en-US" dirty="0"/>
              <a:t>for the sentence factor, there’s no decision to be made</a:t>
            </a:r>
          </a:p>
          <a:p>
            <a:r>
              <a:rPr lang="en-US" dirty="0"/>
              <a:t>with two levels, we’ll use +1/2 and -1/2</a:t>
            </a:r>
          </a:p>
        </p:txBody>
      </p:sp>
    </p:spTree>
    <p:extLst>
      <p:ext uri="{BB962C8B-B14F-4D97-AF65-F5344CB8AC3E}">
        <p14:creationId xmlns:p14="http://schemas.microsoft.com/office/powerpoint/2010/main" val="420484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8E0F6-536F-4873-9368-20CC79E59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filling in some codes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D4D1CF7-7469-4677-9719-5CB34E9FF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40866"/>
              </p:ext>
            </p:extLst>
          </p:nvPr>
        </p:nvGraphicFramePr>
        <p:xfrm>
          <a:off x="1029786" y="2956512"/>
          <a:ext cx="7084427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2061">
                  <a:extLst>
                    <a:ext uri="{9D8B030D-6E8A-4147-A177-3AD203B41FA5}">
                      <a16:colId xmlns:a16="http://schemas.microsoft.com/office/drawing/2014/main" val="517714516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2986382976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726230558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1830871834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1012975190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3913202297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33878706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intact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intact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intact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rgbClr val="0070C0"/>
                          </a:solidFill>
                        </a:rPr>
                        <a:t>scr</a:t>
                      </a:r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rgbClr val="0070C0"/>
                          </a:solidFill>
                        </a:rPr>
                        <a:t>scr</a:t>
                      </a:r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rgbClr val="0070C0"/>
                          </a:solidFill>
                        </a:rPr>
                        <a:t>scr</a:t>
                      </a:r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8701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+1/2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+1/2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+1/2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-1/2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-1/2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-1/2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89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398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319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361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518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941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50BE9-2891-43CC-9509-ECBFB6B86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analyze?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ABE2E-0B66-4DEC-A35C-C9F9F276D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generate contrast codes for each factor, ignoring the other factor</a:t>
            </a:r>
          </a:p>
          <a:p>
            <a:endParaRPr lang="en-US" dirty="0"/>
          </a:p>
          <a:p>
            <a:r>
              <a:rPr lang="en-US" dirty="0"/>
              <a:t>for the rate factor, the researcher thought something interest would happen at the very-high rate relative to the other two</a:t>
            </a:r>
          </a:p>
          <a:p>
            <a:r>
              <a:rPr lang="en-US" dirty="0"/>
              <a:t>R1: </a:t>
            </a:r>
            <a:r>
              <a:rPr lang="en-US" u="sng" dirty="0"/>
              <a:t>300, 450</a:t>
            </a:r>
            <a:r>
              <a:rPr lang="en-US" dirty="0"/>
              <a:t> vs </a:t>
            </a:r>
            <a:r>
              <a:rPr lang="en-US" u="sng" dirty="0"/>
              <a:t>600</a:t>
            </a:r>
          </a:p>
          <a:p>
            <a:r>
              <a:rPr lang="en-US" dirty="0"/>
              <a:t>the other contrast is the only one leftover</a:t>
            </a:r>
          </a:p>
          <a:p>
            <a:r>
              <a:rPr lang="en-US" dirty="0"/>
              <a:t>R2: </a:t>
            </a:r>
            <a:r>
              <a:rPr lang="en-US" u="sng" dirty="0"/>
              <a:t>300</a:t>
            </a:r>
            <a:r>
              <a:rPr lang="en-US" dirty="0"/>
              <a:t> vs </a:t>
            </a:r>
            <a:r>
              <a:rPr lang="en-US" u="sng" dirty="0"/>
              <a:t>450</a:t>
            </a:r>
          </a:p>
        </p:txBody>
      </p:sp>
    </p:spTree>
    <p:extLst>
      <p:ext uri="{BB962C8B-B14F-4D97-AF65-F5344CB8AC3E}">
        <p14:creationId xmlns:p14="http://schemas.microsoft.com/office/powerpoint/2010/main" val="346306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8E0F6-536F-4873-9368-20CC79E59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filling in some codes:</a:t>
            </a:r>
            <a:br>
              <a:rPr lang="en-US" dirty="0"/>
            </a:br>
            <a:r>
              <a:rPr lang="en-US" dirty="0"/>
              <a:t>multiply to get interactions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D4D1CF7-7469-4677-9719-5CB34E9FF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727841"/>
              </p:ext>
            </p:extLst>
          </p:nvPr>
        </p:nvGraphicFramePr>
        <p:xfrm>
          <a:off x="1029786" y="2956512"/>
          <a:ext cx="7084427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2061">
                  <a:extLst>
                    <a:ext uri="{9D8B030D-6E8A-4147-A177-3AD203B41FA5}">
                      <a16:colId xmlns:a16="http://schemas.microsoft.com/office/drawing/2014/main" val="517714516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2986382976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726230558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1830871834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1012975190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3913202297"/>
                    </a:ext>
                  </a:extLst>
                </a:gridCol>
                <a:gridCol w="1012061">
                  <a:extLst>
                    <a:ext uri="{9D8B030D-6E8A-4147-A177-3AD203B41FA5}">
                      <a16:colId xmlns:a16="http://schemas.microsoft.com/office/drawing/2014/main" val="33878706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intact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intact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intact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scr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scr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scr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8701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89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-2/3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-2/3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398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319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T*R1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-2/6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-1/6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-1/6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+2/6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361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T*R2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-1/4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-1/4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+1/4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518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338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FD056-08F2-4A0B-ACD3-C957C88BD8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8916" y="1122363"/>
            <a:ext cx="8446169" cy="2387600"/>
          </a:xfrm>
        </p:spPr>
        <p:txBody>
          <a:bodyPr>
            <a:noAutofit/>
          </a:bodyPr>
          <a:lstStyle/>
          <a:p>
            <a:r>
              <a:rPr lang="en-US" sz="4000" dirty="0"/>
              <a:t>multi-factor designs</a:t>
            </a:r>
            <a:br>
              <a:rPr lang="en-US" sz="4000" dirty="0"/>
            </a:br>
            <a:r>
              <a:rPr lang="en-US" sz="4000" dirty="0"/>
              <a:t>(part 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10F7A5-A79F-4769-B836-D58812D437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February 21, 2024</a:t>
            </a:r>
          </a:p>
        </p:txBody>
      </p:sp>
    </p:spTree>
    <p:extLst>
      <p:ext uri="{BB962C8B-B14F-4D97-AF65-F5344CB8AC3E}">
        <p14:creationId xmlns:p14="http://schemas.microsoft.com/office/powerpoint/2010/main" val="15507075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CA504-8208-4C53-AE6D-1DE2096F6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get?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BCBA5-D61F-4704-A0C6-4755FBBEA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>
                <a:latin typeface="Lucida Console" panose="020B0609040504020204" pitchFamily="49" charset="0"/>
              </a:rPr>
              <a:t>             Estimate        SE      t Pr(&gt;|t|)    </a:t>
            </a:r>
          </a:p>
          <a:p>
            <a:pPr marL="0" indent="0">
              <a:buNone/>
            </a:pPr>
            <a:r>
              <a:rPr lang="pt-BR" sz="2000" dirty="0">
                <a:latin typeface="Lucida Console" panose="020B0609040504020204" pitchFamily="49" charset="0"/>
              </a:rPr>
              <a:t>(Intercept)        53      0.99  53.62  &lt; 2e-16</a:t>
            </a:r>
          </a:p>
          <a:p>
            <a:pPr marL="0" indent="0">
              <a:buNone/>
            </a:pPr>
            <a:r>
              <a:rPr lang="pt-BR" sz="2000" dirty="0">
                <a:latin typeface="Lucida Console" panose="020B0609040504020204" pitchFamily="49" charset="0"/>
              </a:rPr>
              <a:t>T                   6      1.98   3.03  0.00412 </a:t>
            </a:r>
          </a:p>
          <a:p>
            <a:pPr marL="0" indent="0">
              <a:buNone/>
            </a:pPr>
            <a:r>
              <a:rPr lang="pt-BR" sz="2000" dirty="0">
                <a:latin typeface="Lucida Console" panose="020B0609040504020204" pitchFamily="49" charset="0"/>
              </a:rPr>
              <a:t>R1                 12      2.10   5.72 9.95e-07</a:t>
            </a:r>
          </a:p>
          <a:p>
            <a:pPr marL="0" indent="0">
              <a:buNone/>
            </a:pPr>
            <a:r>
              <a:rPr lang="pt-BR" sz="2000" dirty="0">
                <a:latin typeface="Lucida Console" panose="020B0609040504020204" pitchFamily="49" charset="0"/>
              </a:rPr>
              <a:t>R2                  4      2.42   1.65  0.10600    </a:t>
            </a:r>
          </a:p>
          <a:p>
            <a:pPr marL="0" indent="0">
              <a:buNone/>
            </a:pPr>
            <a:r>
              <a:rPr lang="pt-BR" sz="2000" dirty="0">
                <a:latin typeface="Lucida Console" panose="020B0609040504020204" pitchFamily="49" charset="0"/>
              </a:rPr>
              <a:t>TR1                12      4.19   2.86  0.00655 </a:t>
            </a:r>
          </a:p>
          <a:p>
            <a:pPr marL="0" indent="0">
              <a:buNone/>
            </a:pPr>
            <a:r>
              <a:rPr lang="pt-BR" sz="2000" dirty="0">
                <a:latin typeface="Lucida Console" panose="020B0609040504020204" pitchFamily="49" charset="0"/>
              </a:rPr>
              <a:t>TR2                 0      4.84   0.00  1.00000 </a:t>
            </a:r>
            <a:endParaRPr lang="en-US" sz="2000" dirty="0">
              <a:latin typeface="Lucida Console" panose="020B0609040504020204" pitchFamily="49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143F31A-EB71-445B-9F03-6162CD2EF4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689831"/>
              </p:ext>
            </p:extLst>
          </p:nvPr>
        </p:nvGraphicFramePr>
        <p:xfrm>
          <a:off x="628650" y="5045619"/>
          <a:ext cx="7886700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7340">
                  <a:extLst>
                    <a:ext uri="{9D8B030D-6E8A-4147-A177-3AD203B41FA5}">
                      <a16:colId xmlns:a16="http://schemas.microsoft.com/office/drawing/2014/main" val="1415271600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3246967259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945007781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3879208404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686663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4082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intact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161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scrambled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696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719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2732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EF460-13BD-4E98-8255-BD9E409B6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12C06-20A0-414A-975E-70285B5A0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8186577" cy="4351338"/>
          </a:xfrm>
        </p:spPr>
        <p:txBody>
          <a:bodyPr>
            <a:normAutofit/>
          </a:bodyPr>
          <a:lstStyle/>
          <a:p>
            <a:r>
              <a:rPr lang="en-US" dirty="0"/>
              <a:t>a factorial design with two factors has</a:t>
            </a:r>
          </a:p>
          <a:p>
            <a:pPr lvl="1"/>
            <a:r>
              <a:rPr lang="en-US" i="1" dirty="0"/>
              <a:t>main effects </a:t>
            </a:r>
            <a:r>
              <a:rPr lang="en-US" dirty="0"/>
              <a:t>(the effect of one factor ignoring the other)</a:t>
            </a:r>
          </a:p>
          <a:p>
            <a:pPr lvl="1"/>
            <a:r>
              <a:rPr lang="en-US" dirty="0"/>
              <a:t>an </a:t>
            </a:r>
            <a:r>
              <a:rPr lang="en-US" i="1" dirty="0"/>
              <a:t>interaction effect </a:t>
            </a:r>
            <a:r>
              <a:rPr lang="en-US" dirty="0"/>
              <a:t>(whether the effect of one factor depends on the value of the other)</a:t>
            </a:r>
          </a:p>
          <a:p>
            <a:r>
              <a:rPr lang="en-US" dirty="0"/>
              <a:t>we can analyze a 2 × 2 design with</a:t>
            </a:r>
          </a:p>
          <a:p>
            <a:pPr lvl="1"/>
            <a:r>
              <a:rPr lang="en-US" dirty="0"/>
              <a:t>ANOVA</a:t>
            </a:r>
          </a:p>
          <a:p>
            <a:pPr lvl="2"/>
            <a:r>
              <a:rPr lang="en-US" dirty="0"/>
              <a:t>(when we move to bigger designs, ANOVA will leave us wanting)</a:t>
            </a:r>
          </a:p>
          <a:p>
            <a:pPr lvl="1"/>
            <a:r>
              <a:rPr lang="en-US" dirty="0"/>
              <a:t>contrast codes for the main effects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dummy codes for the simple effects/slopes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377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 of the design, results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01753371"/>
              </p:ext>
            </p:extLst>
          </p:nvPr>
        </p:nvGraphicFramePr>
        <p:xfrm>
          <a:off x="526573" y="2362200"/>
          <a:ext cx="8090854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7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0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4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8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meat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some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PB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 = 2.1, s</a:t>
                      </a:r>
                      <a:r>
                        <a:rPr lang="en-US" sz="22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 = 3.2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 = 6.0, s</a:t>
                      </a:r>
                      <a:r>
                        <a:rPr lang="en-US" sz="22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 = 4.2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 = 4.05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some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 = 6.9, s</a:t>
                      </a:r>
                      <a:r>
                        <a:rPr lang="en-US" sz="22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 = 4.8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 = 1.1, s</a:t>
                      </a:r>
                      <a:r>
                        <a:rPr lang="en-US" sz="22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 = 2.5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 = 4.0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 = 4.5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 = 3.55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439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F0A990-721C-48CB-84C4-5F2D6C708A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524" y="286143"/>
            <a:ext cx="8380952" cy="62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009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B3694-6909-438E-ADCA-F804B7E18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linear model results </a:t>
            </a:r>
            <a:br>
              <a:rPr lang="en-US" sz="4000" dirty="0"/>
            </a:br>
            <a:r>
              <a:rPr lang="en-US" sz="4000" dirty="0"/>
              <a:t>(dummy codes vs contrast codes)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2A316-3384-4350-8F75-94E258430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sz="2000" b="1" u="sng" dirty="0">
                <a:latin typeface="Lucida Console" panose="020B0609040504020204" pitchFamily="49" charset="0"/>
              </a:rPr>
              <a:t>Dummy</a:t>
            </a:r>
            <a:r>
              <a:rPr lang="pt-BR" sz="2000" dirty="0">
                <a:latin typeface="Lucida Console" panose="020B0609040504020204" pitchFamily="49" charset="0"/>
              </a:rPr>
              <a:t>       Estimate         SE       t   Pr(&gt;F)    </a:t>
            </a:r>
          </a:p>
          <a:p>
            <a:pPr marL="0" indent="0">
              <a:buNone/>
            </a:pPr>
            <a:r>
              <a:rPr lang="pt-BR" sz="2000" dirty="0">
                <a:latin typeface="Lucida Console" panose="020B0609040504020204" pitchFamily="49" charset="0"/>
              </a:rPr>
              <a:t>(Intercept)   2.1000     0.6071   3.459  0.00141 ** </a:t>
            </a:r>
          </a:p>
          <a:p>
            <a:pPr marL="0" indent="0">
              <a:buNone/>
            </a:pPr>
            <a:r>
              <a:rPr lang="pt-BR" sz="2000" dirty="0">
                <a:latin typeface="Lucida Console" panose="020B0609040504020204" pitchFamily="49" charset="0"/>
              </a:rPr>
              <a:t>meatD         3.9000     0.8586   4.542 6.03e-05 ***</a:t>
            </a:r>
          </a:p>
          <a:p>
            <a:pPr marL="0" indent="0">
              <a:buNone/>
            </a:pPr>
            <a:r>
              <a:rPr lang="pt-BR" sz="2000" dirty="0">
                <a:latin typeface="Lucida Console" panose="020B0609040504020204" pitchFamily="49" charset="0"/>
              </a:rPr>
              <a:t>PBD           4.8000     0.8586   5.590 2.45e-06 ***</a:t>
            </a:r>
          </a:p>
          <a:p>
            <a:pPr marL="0" indent="0">
              <a:buNone/>
            </a:pPr>
            <a:r>
              <a:rPr lang="pt-BR" sz="2000" dirty="0">
                <a:latin typeface="Lucida Console" panose="020B0609040504020204" pitchFamily="49" charset="0"/>
              </a:rPr>
              <a:t>meatD:PBD    -9.7000     1.2143  -7.988 1.74e-09 ***</a:t>
            </a:r>
          </a:p>
          <a:p>
            <a:pPr marL="0" indent="0">
              <a:buNone/>
            </a:pPr>
            <a:endParaRPr lang="pt-BR" sz="20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sz="2000" b="1" u="sng" dirty="0">
                <a:latin typeface="Lucida Console" panose="020B0609040504020204" pitchFamily="49" charset="0"/>
              </a:rPr>
              <a:t>Contrast</a:t>
            </a:r>
            <a:r>
              <a:rPr lang="en-US" sz="2000" dirty="0">
                <a:latin typeface="Lucida Console" panose="020B0609040504020204" pitchFamily="49" charset="0"/>
              </a:rPr>
              <a:t>    Estimate        SE        t   </a:t>
            </a:r>
            <a:r>
              <a:rPr lang="en-US" sz="2000" dirty="0" err="1">
                <a:latin typeface="Lucida Console" panose="020B0609040504020204" pitchFamily="49" charset="0"/>
              </a:rPr>
              <a:t>Pr</a:t>
            </a:r>
            <a:r>
              <a:rPr lang="en-US" sz="2000" dirty="0">
                <a:latin typeface="Lucida Console" panose="020B0609040504020204" pitchFamily="49" charset="0"/>
              </a:rPr>
              <a:t>(&gt;F)    </a:t>
            </a:r>
          </a:p>
          <a:p>
            <a:pPr marL="0" indent="0">
              <a:buNone/>
            </a:pPr>
            <a:r>
              <a:rPr lang="pt-BR" sz="2000" dirty="0">
                <a:latin typeface="Lucida Console" panose="020B0609040504020204" pitchFamily="49" charset="0"/>
              </a:rPr>
              <a:t>(Intercept)   4.0250     0.3036  13.259 2.02e-15 ***</a:t>
            </a:r>
          </a:p>
          <a:p>
            <a:pPr marL="0" indent="0">
              <a:buNone/>
            </a:pPr>
            <a:r>
              <a:rPr lang="pt-BR" sz="2000" dirty="0">
                <a:latin typeface="Lucida Console" panose="020B0609040504020204" pitchFamily="49" charset="0"/>
              </a:rPr>
              <a:t>meatC        -0.9500     0.6071  -1.565    0.126    </a:t>
            </a:r>
          </a:p>
          <a:p>
            <a:pPr marL="0" indent="0">
              <a:buNone/>
            </a:pPr>
            <a:r>
              <a:rPr lang="pt-BR" sz="2000" dirty="0">
                <a:latin typeface="Lucida Console" panose="020B0609040504020204" pitchFamily="49" charset="0"/>
              </a:rPr>
              <a:t>PBC          -0.0500     0.6071  -0.082    0.935    </a:t>
            </a:r>
          </a:p>
          <a:p>
            <a:pPr marL="0" indent="0">
              <a:buNone/>
            </a:pPr>
            <a:r>
              <a:rPr lang="pt-BR" sz="2000" dirty="0">
                <a:latin typeface="Lucida Console" panose="020B0609040504020204" pitchFamily="49" charset="0"/>
              </a:rPr>
              <a:t>int          -9.7000     1.2143  -7.988 1.74e-09 **</a:t>
            </a:r>
            <a:endParaRPr lang="en-US" sz="20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48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B3694-6909-438E-ADCA-F804B7E18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reference-reference mean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2A316-3384-4350-8F75-94E258430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Lucida Console" panose="020B0609040504020204" pitchFamily="49" charset="0"/>
              </a:rPr>
              <a:t>summary(</a:t>
            </a:r>
            <a:r>
              <a:rPr lang="en-US" sz="2000" dirty="0" err="1">
                <a:latin typeface="Lucida Console" panose="020B0609040504020204" pitchFamily="49" charset="0"/>
              </a:rPr>
              <a:t>lm</a:t>
            </a:r>
            <a:r>
              <a:rPr lang="en-US" sz="2000" dirty="0">
                <a:latin typeface="Lucida Console" panose="020B0609040504020204" pitchFamily="49" charset="0"/>
              </a:rPr>
              <a:t>(tastiness ~ </a:t>
            </a:r>
            <a:r>
              <a:rPr lang="en-US" sz="2000" dirty="0" err="1">
                <a:latin typeface="Lucida Console" panose="020B0609040504020204" pitchFamily="49" charset="0"/>
              </a:rPr>
              <a:t>meatD</a:t>
            </a:r>
            <a:r>
              <a:rPr lang="en-US" sz="2000" dirty="0">
                <a:latin typeface="Lucida Console" panose="020B0609040504020204" pitchFamily="49" charset="0"/>
              </a:rPr>
              <a:t>*PBD, d), t = F)</a:t>
            </a:r>
          </a:p>
          <a:p>
            <a:pPr marL="0" indent="0">
              <a:buNone/>
            </a:pPr>
            <a:endParaRPr lang="en-US" sz="20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Lucida Console" panose="020B0609040504020204" pitchFamily="49" charset="0"/>
              </a:rPr>
              <a:t>            Estimate         SE       t   Pr(&gt;F)    </a:t>
            </a:r>
          </a:p>
          <a:p>
            <a:pPr marL="0" indent="0">
              <a:buNone/>
            </a:pPr>
            <a:r>
              <a:rPr lang="pt-BR" sz="2000" dirty="0">
                <a:latin typeface="Lucida Console" panose="020B0609040504020204" pitchFamily="49" charset="0"/>
              </a:rPr>
              <a:t>(Intercept)   </a:t>
            </a:r>
            <a:r>
              <a:rPr lang="pt-BR" sz="2000" dirty="0">
                <a:highlight>
                  <a:srgbClr val="FFFF00"/>
                </a:highlight>
                <a:latin typeface="Lucida Console" panose="020B0609040504020204" pitchFamily="49" charset="0"/>
              </a:rPr>
              <a:t>2.1000</a:t>
            </a:r>
            <a:r>
              <a:rPr lang="pt-BR" sz="2000" dirty="0">
                <a:latin typeface="Lucida Console" panose="020B0609040504020204" pitchFamily="49" charset="0"/>
              </a:rPr>
              <a:t>     0.6071   3.459  0.00141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meatD         3.9000  0.8586 20.63 6.03e-05 ***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PBD           4.8000  0.8586 31.25 2.45e-06 ***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meatD:PBD    -9.7000  1.2143 63.81 1.74e-09 ***</a:t>
            </a:r>
            <a:endParaRPr lang="en-US" sz="2000" dirty="0">
              <a:solidFill>
                <a:schemeClr val="bg1"/>
              </a:solidFill>
              <a:latin typeface="Lucida Console" panose="020B0609040504020204" pitchFamily="49" charset="0"/>
            </a:endParaRPr>
          </a:p>
        </p:txBody>
      </p:sp>
      <p:graphicFrame>
        <p:nvGraphicFramePr>
          <p:cNvPr id="4" name="Content Placeholder 4">
            <a:extLst>
              <a:ext uri="{FF2B5EF4-FFF2-40B4-BE49-F238E27FC236}">
                <a16:creationId xmlns:a16="http://schemas.microsoft.com/office/drawing/2014/main" id="{F3396E5E-D96C-4854-85B2-BE02DB3287D2}"/>
              </a:ext>
            </a:extLst>
          </p:cNvPr>
          <p:cNvGraphicFramePr>
            <a:graphicFrameLocks/>
          </p:cNvGraphicFramePr>
          <p:nvPr/>
        </p:nvGraphicFramePr>
        <p:xfrm>
          <a:off x="340018" y="4659897"/>
          <a:ext cx="8090854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7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0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4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8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meat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some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PB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M = 2.1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 = 6.0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some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 = 6.9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 = 1.1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434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B3694-6909-438E-ADCA-F804B7E18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simple slope/effect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2A316-3384-4350-8F75-94E258430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Lucida Console" panose="020B0609040504020204" pitchFamily="49" charset="0"/>
              </a:rPr>
              <a:t>summary(</a:t>
            </a:r>
            <a:r>
              <a:rPr lang="en-US" sz="2000" dirty="0" err="1">
                <a:latin typeface="Lucida Console" panose="020B0609040504020204" pitchFamily="49" charset="0"/>
              </a:rPr>
              <a:t>lm</a:t>
            </a:r>
            <a:r>
              <a:rPr lang="en-US" sz="2000" dirty="0">
                <a:latin typeface="Lucida Console" panose="020B0609040504020204" pitchFamily="49" charset="0"/>
              </a:rPr>
              <a:t>(tastiness ~ </a:t>
            </a:r>
            <a:r>
              <a:rPr lang="en-US" sz="2000" dirty="0" err="1">
                <a:latin typeface="Lucida Console" panose="020B0609040504020204" pitchFamily="49" charset="0"/>
              </a:rPr>
              <a:t>meatD</a:t>
            </a:r>
            <a:r>
              <a:rPr lang="en-US" sz="2000" dirty="0">
                <a:latin typeface="Lucida Console" panose="020B0609040504020204" pitchFamily="49" charset="0"/>
              </a:rPr>
              <a:t>*PBD, d), t = F)</a:t>
            </a:r>
          </a:p>
          <a:p>
            <a:pPr marL="0" indent="0">
              <a:buNone/>
            </a:pPr>
            <a:endParaRPr lang="en-US" sz="20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Lucida Console" panose="020B0609040504020204" pitchFamily="49" charset="0"/>
              </a:rPr>
              <a:t>            Estimate         SE       t   Pr(&gt;F)    </a:t>
            </a:r>
          </a:p>
          <a:p>
            <a:pPr marL="0" indent="0">
              <a:buNone/>
            </a:pPr>
            <a:r>
              <a:rPr lang="it-IT" sz="2000" dirty="0">
                <a:latin typeface="Lucida Console" panose="020B0609040504020204" pitchFamily="49" charset="0"/>
              </a:rPr>
              <a:t>meatD         </a:t>
            </a:r>
            <a:r>
              <a:rPr lang="it-IT" sz="2000" dirty="0">
                <a:highlight>
                  <a:srgbClr val="FFFF00"/>
                </a:highlight>
                <a:latin typeface="Lucida Console" panose="020B0609040504020204" pitchFamily="49" charset="0"/>
              </a:rPr>
              <a:t>3.9000</a:t>
            </a:r>
            <a:r>
              <a:rPr lang="it-IT" sz="2000" dirty="0">
                <a:latin typeface="Lucida Console" panose="020B0609040504020204" pitchFamily="49" charset="0"/>
              </a:rPr>
              <a:t>     0.8586   4.542 6.03e-05 </a:t>
            </a:r>
          </a:p>
          <a:p>
            <a:pPr marL="0" indent="0">
              <a:buNone/>
            </a:pPr>
            <a:endParaRPr lang="en-US" sz="2000" dirty="0">
              <a:latin typeface="Lucida Console" panose="020B0609040504020204" pitchFamily="49" charset="0"/>
            </a:endParaRPr>
          </a:p>
        </p:txBody>
      </p:sp>
      <p:graphicFrame>
        <p:nvGraphicFramePr>
          <p:cNvPr id="4" name="Content Placeholder 4">
            <a:extLst>
              <a:ext uri="{FF2B5EF4-FFF2-40B4-BE49-F238E27FC236}">
                <a16:creationId xmlns:a16="http://schemas.microsoft.com/office/drawing/2014/main" id="{F3396E5E-D96C-4854-85B2-BE02DB3287D2}"/>
              </a:ext>
            </a:extLst>
          </p:cNvPr>
          <p:cNvGraphicFramePr>
            <a:graphicFrameLocks/>
          </p:cNvGraphicFramePr>
          <p:nvPr/>
        </p:nvGraphicFramePr>
        <p:xfrm>
          <a:off x="340018" y="4659897"/>
          <a:ext cx="8090854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7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0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4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8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meat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some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PB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M = 2.1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M = 6.0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some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 = 6.9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 = 1.1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701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4966</TotalTime>
  <Words>1592</Words>
  <Application>Microsoft Office PowerPoint</Application>
  <PresentationFormat>On-screen Show (4:3)</PresentationFormat>
  <Paragraphs>433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Lucida Console</vt:lpstr>
      <vt:lpstr>Office Theme</vt:lpstr>
      <vt:lpstr>things to know</vt:lpstr>
      <vt:lpstr>a note about emmeans</vt:lpstr>
      <vt:lpstr>multi-factor designs (part 2)</vt:lpstr>
      <vt:lpstr>review</vt:lpstr>
      <vt:lpstr>reminder of the design, results</vt:lpstr>
      <vt:lpstr>PowerPoint Presentation</vt:lpstr>
      <vt:lpstr>linear model results  (dummy codes vs contrast codes)</vt:lpstr>
      <vt:lpstr>reference-reference mean</vt:lpstr>
      <vt:lpstr>simple slope/effect</vt:lpstr>
      <vt:lpstr>simple slope/effect</vt:lpstr>
      <vt:lpstr>interaction effect</vt:lpstr>
      <vt:lpstr>practical advice</vt:lpstr>
      <vt:lpstr>what do we want to know?</vt:lpstr>
      <vt:lpstr>what do we want to know?</vt:lpstr>
      <vt:lpstr>what do we want to know?</vt:lpstr>
      <vt:lpstr>what is an interaction?</vt:lpstr>
      <vt:lpstr>notice that the interaction is really a contrast between simple slopes</vt:lpstr>
      <vt:lpstr>another way to think about this design</vt:lpstr>
      <vt:lpstr>another way to think about this design</vt:lpstr>
      <vt:lpstr>another way to think about this design</vt:lpstr>
      <vt:lpstr>another way to think about this design</vt:lpstr>
      <vt:lpstr>interim summary</vt:lpstr>
      <vt:lpstr>larger two-factor designs</vt:lpstr>
      <vt:lpstr>the results (cell, marginal, overall means)</vt:lpstr>
      <vt:lpstr>results, plotted</vt:lpstr>
      <vt:lpstr>how to analyze?</vt:lpstr>
      <vt:lpstr>filling in some codes</vt:lpstr>
      <vt:lpstr>how to analyze?</vt:lpstr>
      <vt:lpstr>filling in some codes: multiply to get interactions</vt:lpstr>
      <vt:lpstr>what do we get?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Monday!</dc:title>
  <dc:creator>William Levine</dc:creator>
  <cp:lastModifiedBy>Bill Levine</cp:lastModifiedBy>
  <cp:revision>371</cp:revision>
  <dcterms:created xsi:type="dcterms:W3CDTF">2020-09-14T17:59:42Z</dcterms:created>
  <dcterms:modified xsi:type="dcterms:W3CDTF">2024-02-21T18:59:52Z</dcterms:modified>
</cp:coreProperties>
</file>