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00" r:id="rId2"/>
    <p:sldId id="257" r:id="rId3"/>
    <p:sldId id="559" r:id="rId4"/>
    <p:sldId id="581" r:id="rId5"/>
    <p:sldId id="561" r:id="rId6"/>
    <p:sldId id="562" r:id="rId7"/>
    <p:sldId id="563" r:id="rId8"/>
    <p:sldId id="564" r:id="rId9"/>
    <p:sldId id="565" r:id="rId10"/>
    <p:sldId id="566" r:id="rId11"/>
    <p:sldId id="582" r:id="rId12"/>
    <p:sldId id="567" r:id="rId13"/>
    <p:sldId id="568" r:id="rId14"/>
    <p:sldId id="569" r:id="rId15"/>
    <p:sldId id="602" r:id="rId16"/>
    <p:sldId id="603" r:id="rId17"/>
    <p:sldId id="585" r:id="rId18"/>
    <p:sldId id="584" r:id="rId19"/>
    <p:sldId id="588" r:id="rId20"/>
    <p:sldId id="591" r:id="rId21"/>
    <p:sldId id="594" r:id="rId22"/>
    <p:sldId id="592" r:id="rId23"/>
    <p:sldId id="595" r:id="rId24"/>
    <p:sldId id="597" r:id="rId25"/>
    <p:sldId id="598" r:id="rId26"/>
    <p:sldId id="599" r:id="rId27"/>
    <p:sldId id="60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49" autoAdjust="0"/>
    <p:restoredTop sz="81195" autoAdjust="0"/>
  </p:normalViewPr>
  <p:slideViewPr>
    <p:cSldViewPr snapToGrid="0">
      <p:cViewPr varScale="1">
        <p:scale>
          <a:sx n="87" d="100"/>
          <a:sy n="87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11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65-4CCD-867F-032DDF28C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65-4CCD-867F-032DDF28C7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65-4CCD-867F-032DDF28C736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1-4576-A350-EF55A6FF4C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text</c:v>
                </c:pt>
                <c:pt idx="1">
                  <c:v>rate</c:v>
                </c:pt>
                <c:pt idx="2">
                  <c:v>interaction</c:v>
                </c:pt>
                <c:pt idx="3">
                  <c:v>residual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0-4BC0-8D53-619979AC69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38-4A9A-9AFA-5BA8BEAA99D6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847-4053-8DE0-C72B33AEBC91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47-4053-8DE0-C72B33AEBC91}"/>
              </c:ext>
            </c:extLst>
          </c:dPt>
          <c:dPt>
            <c:idx val="3"/>
            <c:bubble3D val="0"/>
            <c:spPr>
              <a:solidFill>
                <a:srgbClr val="C0C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47-4053-8DE0-C72B33AEBC91}"/>
              </c:ext>
            </c:extLst>
          </c:dPt>
          <c:dPt>
            <c:idx val="4"/>
            <c:bubble3D val="0"/>
            <c:spPr>
              <a:solidFill>
                <a:srgbClr val="C0C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847-4053-8DE0-C72B33AEBC91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47-4053-8DE0-C72B33AEBC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text</c:v>
                </c:pt>
                <c:pt idx="1">
                  <c:v>rate1</c:v>
                </c:pt>
                <c:pt idx="2">
                  <c:v>rate2</c:v>
                </c:pt>
                <c:pt idx="3">
                  <c:v>int1</c:v>
                </c:pt>
                <c:pt idx="4">
                  <c:v>int2</c:v>
                </c:pt>
                <c:pt idx="5">
                  <c:v>residual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30</c:v>
                </c:pt>
                <c:pt idx="2">
                  <c:v>20</c:v>
                </c:pt>
                <c:pt idx="3">
                  <c:v>20</c:v>
                </c:pt>
                <c:pt idx="4">
                  <c:v>30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0-4BC0-8D53-619979AC69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296014-6F17-41C5-82FD-25EA0696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1A8D36-6A37-41F9-ADB5-A96736C94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PS 4’s grading is ongoing</a:t>
            </a:r>
          </a:p>
          <a:p>
            <a:r>
              <a:rPr lang="en-US" dirty="0"/>
              <a:t>PS 5 is due now</a:t>
            </a:r>
          </a:p>
          <a:p>
            <a:r>
              <a:rPr lang="en-US" dirty="0"/>
              <a:t>Next Monday I will do a review and try to generate a useful in-class set of exercises</a:t>
            </a:r>
          </a:p>
          <a:p>
            <a:r>
              <a:rPr lang="en-US" dirty="0"/>
              <a:t>We won’t meet next Wednesday</a:t>
            </a:r>
          </a:p>
          <a:p>
            <a:r>
              <a:rPr lang="en-US" dirty="0"/>
              <a:t>Exam 1 will be available on March 6, due March 11</a:t>
            </a:r>
          </a:p>
        </p:txBody>
      </p:sp>
    </p:spTree>
    <p:extLst>
      <p:ext uri="{BB962C8B-B14F-4D97-AF65-F5344CB8AC3E}">
        <p14:creationId xmlns:p14="http://schemas.microsoft.com/office/powerpoint/2010/main" val="169946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655634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intact</a:t>
                      </a:r>
                    </a:p>
                    <a:p>
                      <a:pPr algn="ctr"/>
                      <a:r>
                        <a:rPr lang="en-US" sz="24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scr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0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codes:</a:t>
            </a:r>
            <a:br>
              <a:rPr lang="en-US" dirty="0"/>
            </a:br>
            <a:r>
              <a:rPr lang="en-US" dirty="0"/>
              <a:t>multiply to get interactions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56824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-2/6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+2/6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60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codes:</a:t>
            </a:r>
            <a:br>
              <a:rPr lang="en-US" dirty="0"/>
            </a:br>
            <a:r>
              <a:rPr lang="en-US" dirty="0"/>
              <a:t>multiply to get interactions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3479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+2/6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12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codes:</a:t>
            </a:r>
            <a:br>
              <a:rPr lang="en-US" dirty="0"/>
            </a:br>
            <a:r>
              <a:rPr lang="en-US" dirty="0"/>
              <a:t>multiply to get interactions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727841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+2/6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3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A504-8208-4C53-AE6D-1DE2096F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BCBA5-D61F-4704-A0C6-4755FBBE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             Estimate        SE      t Pr(&gt;|t|)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(Intercept)        53      0.99  53.62  &lt; 2e-16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T                   6      1.98   3.03  0.00412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R1                 12      2.10   5.72 9.95e-07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R2                  4      2.42   1.65  0.10600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TR1                12      4.19   2.86  0.00655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TR2                 0      4.84   0.00  1.00000 </a:t>
            </a:r>
            <a:endParaRPr lang="en-US" sz="2000" dirty="0">
              <a:latin typeface="Lucida Console" panose="020B06090405040202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43F31A-EB71-445B-9F03-6162CD2EF4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89831"/>
              </p:ext>
            </p:extLst>
          </p:nvPr>
        </p:nvGraphicFramePr>
        <p:xfrm>
          <a:off x="628650" y="5045619"/>
          <a:ext cx="78867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52716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24696725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94500778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7920840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68666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8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6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scrambled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96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71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73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C8F3-F9E2-4B1B-BD1D-D671D5802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write-up of </a:t>
            </a:r>
            <a:r>
              <a:rPr lang="en-US" i="1" dirty="0"/>
              <a:t>this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459E5-99D1-4502-8234-DCAD4F40B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Intact text led to significantly higher performance than scrambled text, t(42) = 3.04, p = .004.</a:t>
            </a:r>
          </a:p>
          <a:p>
            <a:r>
              <a:rPr lang="en-US" dirty="0"/>
              <a:t>Slower presentation rates (300 &amp; 450 wpm) led to significantly higher performance than 600 wpm, t(42) = 5.72, p &lt; .001, but there was no significant difference between the former two, t(42) = 1.65, p = .11.</a:t>
            </a:r>
          </a:p>
          <a:p>
            <a:r>
              <a:rPr lang="en-US" dirty="0"/>
              <a:t>The advantage for the slower presentation rates over 600 wpm was significantly larger for intact than for scrambled text, t(42) = 2.86, p = .007.</a:t>
            </a:r>
          </a:p>
          <a:p>
            <a:r>
              <a:rPr lang="en-US" dirty="0"/>
              <a:t>There was no significant difference in the 300 vs 450 wpm contrast between intact and scrambled test, t(42) = 0, p = 1.</a:t>
            </a:r>
          </a:p>
        </p:txBody>
      </p:sp>
    </p:spTree>
    <p:extLst>
      <p:ext uri="{BB962C8B-B14F-4D97-AF65-F5344CB8AC3E}">
        <p14:creationId xmlns:p14="http://schemas.microsoft.com/office/powerpoint/2010/main" val="15600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5906-131A-4399-87BE-816CADF0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conventional ANOVA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86D9D-B482-4EC8-8A4E-C4916BB04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&gt; summary(</a:t>
            </a:r>
            <a:r>
              <a:rPr lang="en-US" sz="2000" dirty="0" err="1">
                <a:latin typeface="Lucida Console" panose="020B0609040504020204" pitchFamily="49" charset="0"/>
              </a:rPr>
              <a:t>aov</a:t>
            </a:r>
            <a:r>
              <a:rPr lang="en-US" sz="2000" dirty="0">
                <a:latin typeface="Lucida Console" panose="020B0609040504020204" pitchFamily="49" charset="0"/>
              </a:rPr>
              <a:t>(dv ~ text*wpm, scrambled))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Df Sum Sq Mean Sq F value 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(&gt;F)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text         1    432   432.0   9.210 0.00412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wpm          </a:t>
            </a: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2</a:t>
            </a:r>
            <a:r>
              <a:rPr lang="en-US" sz="2000" dirty="0">
                <a:latin typeface="Lucida Console" panose="020B0609040504020204" pitchFamily="49" charset="0"/>
              </a:rPr>
              <a:t>   1664   832.0  17.738 2.6e-06 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text:wpm</a:t>
            </a:r>
            <a:r>
              <a:rPr lang="en-US" sz="2000" dirty="0">
                <a:latin typeface="Lucida Console" panose="020B0609040504020204" pitchFamily="49" charset="0"/>
              </a:rPr>
              <a:t>     </a:t>
            </a: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2</a:t>
            </a:r>
            <a:r>
              <a:rPr lang="en-US" sz="2000" dirty="0">
                <a:latin typeface="Lucida Console" panose="020B0609040504020204" pitchFamily="49" charset="0"/>
              </a:rPr>
              <a:t>    384   192.0   4.093 0.02376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Residuals   42   1970    46.9 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400" dirty="0"/>
              <a:t>Post-tests for significant main effects with &gt;1 </a:t>
            </a:r>
            <a:r>
              <a:rPr lang="en-US" sz="2400" i="1" dirty="0"/>
              <a:t>df</a:t>
            </a:r>
            <a:r>
              <a:rPr lang="en-US" sz="2400" dirty="0"/>
              <a:t> (main effect contrasts) are common</a:t>
            </a:r>
          </a:p>
          <a:p>
            <a:r>
              <a:rPr lang="en-US" sz="2400" dirty="0"/>
              <a:t>Post-tests for significant interactions (simple effects tests &amp; interaction contrasts) are common</a:t>
            </a:r>
          </a:p>
        </p:txBody>
      </p:sp>
    </p:spTree>
    <p:extLst>
      <p:ext uri="{BB962C8B-B14F-4D97-AF65-F5344CB8AC3E}">
        <p14:creationId xmlns:p14="http://schemas.microsoft.com/office/powerpoint/2010/main" val="305920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by common denominators to simplify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/>
        </p:nvGraphicFramePr>
        <p:xfrm>
          <a:off x="1029786" y="2956512"/>
          <a:ext cx="7084427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176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757C-7B94-465E-8ADE-E144EA6E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Model A/Model C?</a:t>
            </a:r>
            <a:br>
              <a:rPr lang="en-US" dirty="0"/>
            </a:br>
            <a:r>
              <a:rPr lang="en-US" dirty="0"/>
              <a:t>for variable R1 (300, 450 vs 600)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C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19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757C-7B94-465E-8ADE-E144EA6E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Model A/Model C?</a:t>
            </a:r>
            <a:br>
              <a:rPr lang="en-US" dirty="0"/>
            </a:br>
            <a:r>
              <a:rPr lang="en-US" dirty="0"/>
              <a:t>for variable TR1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Model C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spcAft>
                    <a:spcPts val="600"/>
                  </a:spcAft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CC754-6066-4967-AE11-50A8D9C872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44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000" dirty="0"/>
              <a:t>multi-factor designs:</a:t>
            </a:r>
            <a:br>
              <a:rPr lang="en-US" sz="4000" dirty="0"/>
            </a:br>
            <a:r>
              <a:rPr lang="en-US" sz="4000" dirty="0"/>
              <a:t>larger designs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February 26,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typical ANOVA main effect of text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text (often reported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/>
                  <a:t>)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85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8116933" cy="4667250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typical ANOVA main effect of rate/wpm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800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rate (often reported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8116933" cy="4667250"/>
              </a:xfrm>
              <a:blipFill>
                <a:blip r:embed="rId2"/>
                <a:stretch>
                  <a:fillRect l="-1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4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175716" cy="466725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typical ANOVA interaction effect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the interaction (often reported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800" dirty="0"/>
                  <a:t>)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175716" cy="4667250"/>
              </a:xfrm>
              <a:blipFill>
                <a:blip r:embed="rId2"/>
                <a:stretch>
                  <a:fillRect l="-1342" r="-1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2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C2F1-CAA8-47A4-B093-D623CAB6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Model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Model C for the whole model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/>
              </a:p>
              <a:p>
                <a:pPr>
                  <a:spcAft>
                    <a:spcPts val="1200"/>
                  </a:spcAft>
                </a:pPr>
                <a:r>
                  <a:rPr lang="en-US" sz="2800" dirty="0"/>
                  <a:t>PRE gives </a:t>
                </a:r>
                <a:r>
                  <a:rPr lang="en-US" sz="2800" i="1" dirty="0"/>
                  <a:t>R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for the whole model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C2BD57-761F-447C-A96D-6A4256907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667250"/>
              </a:xfrm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07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F537-43C5-405B-B927-8604687B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typical ANOVA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F51145-049C-4151-8EA5-7EDDDCAD93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43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F537-43C5-405B-B927-8604687B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single-</a:t>
            </a:r>
            <a:r>
              <a:rPr lang="en-US" i="1" dirty="0"/>
              <a:t>df</a:t>
            </a:r>
            <a:r>
              <a:rPr lang="en-US" dirty="0"/>
              <a:t> orthogonal contrasts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F51145-049C-4151-8EA5-7EDDDCAD93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961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F361-E346-42D0-967F-385D805BD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3+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91B0-24F9-4076-9789-E2806F005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each factor, generate a set of orthogonal contrast codes</a:t>
            </a:r>
          </a:p>
          <a:p>
            <a:r>
              <a:rPr lang="en-US" dirty="0"/>
              <a:t>for the two-factor interactions, multiply all pairs of contrasts (across factors, but not within)</a:t>
            </a:r>
          </a:p>
          <a:p>
            <a:r>
              <a:rPr lang="en-US" dirty="0"/>
              <a:t>for the three-factor interactions, multiply all triads of contrasts (across factors, but not within)</a:t>
            </a:r>
          </a:p>
          <a:p>
            <a:r>
              <a:rPr lang="en-US" dirty="0"/>
              <a:t>etc.</a:t>
            </a:r>
          </a:p>
          <a:p>
            <a:r>
              <a:rPr lang="en-US" dirty="0"/>
              <a:t>model as usual</a:t>
            </a:r>
          </a:p>
          <a:p>
            <a:r>
              <a:rPr lang="en-US" dirty="0"/>
              <a:t>but be aware that most people can’t think very clearly about interactions among three factors (and more than </a:t>
            </a:r>
            <a:r>
              <a:rPr lang="en-US"/>
              <a:t>that ...🤕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723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4089-9A73-4B94-91C1-18531B23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2C8F4-5E0E-43D3-9502-DB62CF9C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035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overall ANOVA will usually leave you needing follow-up tests in many cases</a:t>
            </a:r>
          </a:p>
          <a:p>
            <a:r>
              <a:rPr lang="en-US" dirty="0"/>
              <a:t>let your substantive questions dictate the analyses you execute</a:t>
            </a:r>
          </a:p>
          <a:p>
            <a:r>
              <a:rPr lang="en-US" dirty="0"/>
              <a:t>be aware of the costs and benefits of using orthogonal contrast codes vs other possibilities (e.g., dummy codes)</a:t>
            </a:r>
          </a:p>
          <a:p>
            <a:r>
              <a:rPr lang="en-US" dirty="0"/>
              <a:t>use cell means to help you interpret what your slopes are about</a:t>
            </a:r>
          </a:p>
          <a:p>
            <a:r>
              <a:rPr lang="en-US" dirty="0"/>
              <a:t>alternatively, you can interpret slopes as we did with continuous predictors; this may be easier with dummy codes than with orthogonal contrasts</a:t>
            </a:r>
          </a:p>
        </p:txBody>
      </p:sp>
    </p:spTree>
    <p:extLst>
      <p:ext uri="{BB962C8B-B14F-4D97-AF65-F5344CB8AC3E}">
        <p14:creationId xmlns:p14="http://schemas.microsoft.com/office/powerpoint/2010/main" val="221414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D8F4-F4F8-436A-A1F3-196AB17A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larger two-factor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CD889-1A90-4B42-B1CB-6D2A9DAAC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Factor A: sentence (normal/intact vs scrambled)</a:t>
            </a:r>
          </a:p>
          <a:p>
            <a:r>
              <a:rPr lang="en-US" dirty="0"/>
              <a:t>Factor B: presentation rate (300, 450, 600 wpm)</a:t>
            </a:r>
          </a:p>
          <a:p>
            <a:r>
              <a:rPr lang="en-US" dirty="0"/>
              <a:t>DV = % correct detection of a word</a:t>
            </a:r>
          </a:p>
          <a:p>
            <a:endParaRPr lang="en-US" dirty="0"/>
          </a:p>
          <a:p>
            <a:r>
              <a:rPr lang="en-US" dirty="0"/>
              <a:t>this is a 2 (sentence) × 3 (rate) design</a:t>
            </a:r>
          </a:p>
          <a:p>
            <a:r>
              <a:rPr lang="en-US" dirty="0"/>
              <a:t>there are six groups</a:t>
            </a:r>
          </a:p>
          <a:p>
            <a:r>
              <a:rPr lang="en-US" dirty="0"/>
              <a:t>ultimately, no matter how we create them, we’ll need five contrast codes</a:t>
            </a:r>
          </a:p>
        </p:txBody>
      </p:sp>
    </p:spTree>
    <p:extLst>
      <p:ext uri="{BB962C8B-B14F-4D97-AF65-F5344CB8AC3E}">
        <p14:creationId xmlns:p14="http://schemas.microsoft.com/office/powerpoint/2010/main" val="37690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5C68-CDD0-4707-998E-94180FF11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 (cell, marginal, overall means)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2A7AFA-F5A6-4E52-85D3-956EC6095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345724"/>
              </p:ext>
            </p:extLst>
          </p:nvPr>
        </p:nvGraphicFramePr>
        <p:xfrm>
          <a:off x="628650" y="3086191"/>
          <a:ext cx="78867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52716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24696725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94500778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7920840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68666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8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6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scrambled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96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71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28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C08B-8EE0-4BF2-9490-67D32135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results, plotted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5367A-33F9-4D26-9B28-9067FF32A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83" y="1516924"/>
            <a:ext cx="7121435" cy="53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6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0BE9-2891-43CC-9509-ECBFB6B8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BE2E-0B66-4DEC-A35C-C9F9F276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generate contrast codes for each factor, ignoring the other factor</a:t>
            </a:r>
          </a:p>
          <a:p>
            <a:endParaRPr lang="en-US" dirty="0"/>
          </a:p>
          <a:p>
            <a:r>
              <a:rPr lang="en-US" dirty="0"/>
              <a:t>for the sentence factor, there’s no decision to be made</a:t>
            </a:r>
          </a:p>
          <a:p>
            <a:r>
              <a:rPr lang="en-US" dirty="0"/>
              <a:t>with two levels, we’ll use +1/2 and -1/2</a:t>
            </a:r>
          </a:p>
        </p:txBody>
      </p:sp>
    </p:spTree>
    <p:extLst>
      <p:ext uri="{BB962C8B-B14F-4D97-AF65-F5344CB8AC3E}">
        <p14:creationId xmlns:p14="http://schemas.microsoft.com/office/powerpoint/2010/main" val="42048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0866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0BE9-2891-43CC-9509-ECBFB6B8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BE2E-0B66-4DEC-A35C-C9F9F276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generate contrast codes for each factor, ignoring the other factor</a:t>
            </a:r>
          </a:p>
          <a:p>
            <a:endParaRPr lang="en-US" dirty="0"/>
          </a:p>
          <a:p>
            <a:r>
              <a:rPr lang="en-US" dirty="0"/>
              <a:t>for the rate factor, the researcher thought something interest would happen at the very-high rate relative to the other two</a:t>
            </a:r>
          </a:p>
          <a:p>
            <a:r>
              <a:rPr lang="en-US" dirty="0"/>
              <a:t>R1: </a:t>
            </a:r>
            <a:r>
              <a:rPr lang="en-US" u="sng" dirty="0"/>
              <a:t>300, 450</a:t>
            </a:r>
            <a:r>
              <a:rPr lang="en-US" dirty="0"/>
              <a:t> vs </a:t>
            </a:r>
            <a:r>
              <a:rPr lang="en-US" u="sng" dirty="0"/>
              <a:t>600</a:t>
            </a:r>
          </a:p>
          <a:p>
            <a:r>
              <a:rPr lang="en-US" dirty="0"/>
              <a:t>the other contrast is the only one leftover</a:t>
            </a:r>
          </a:p>
          <a:p>
            <a:r>
              <a:rPr lang="en-US" dirty="0"/>
              <a:t>R2: </a:t>
            </a:r>
            <a:r>
              <a:rPr lang="en-US" u="sng" dirty="0"/>
              <a:t>300</a:t>
            </a:r>
            <a:r>
              <a:rPr lang="en-US" dirty="0"/>
              <a:t> vs </a:t>
            </a:r>
            <a:r>
              <a:rPr lang="en-US" u="sng" dirty="0"/>
              <a:t>450</a:t>
            </a:r>
          </a:p>
        </p:txBody>
      </p:sp>
    </p:spTree>
    <p:extLst>
      <p:ext uri="{BB962C8B-B14F-4D97-AF65-F5344CB8AC3E}">
        <p14:creationId xmlns:p14="http://schemas.microsoft.com/office/powerpoint/2010/main" val="34630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133787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scr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26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5072</TotalTime>
  <Words>1593</Words>
  <Application>Microsoft Office PowerPoint</Application>
  <PresentationFormat>On-screen Show (4:3)</PresentationFormat>
  <Paragraphs>407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Lucida Console</vt:lpstr>
      <vt:lpstr>Office Theme</vt:lpstr>
      <vt:lpstr>things to know</vt:lpstr>
      <vt:lpstr>multi-factor designs: larger designs</vt:lpstr>
      <vt:lpstr>larger two-factor designs</vt:lpstr>
      <vt:lpstr>the results (cell, marginal, overall means)</vt:lpstr>
      <vt:lpstr>results, plotted</vt:lpstr>
      <vt:lpstr>how to analyze?</vt:lpstr>
      <vt:lpstr>filling in some codes</vt:lpstr>
      <vt:lpstr>how to analyze?</vt:lpstr>
      <vt:lpstr>filling in some codes</vt:lpstr>
      <vt:lpstr>filling in some codes</vt:lpstr>
      <vt:lpstr>filling in some codes: multiply to get interactions</vt:lpstr>
      <vt:lpstr>filling in some codes: multiply to get interactions</vt:lpstr>
      <vt:lpstr>filling in some codes: multiply to get interactions</vt:lpstr>
      <vt:lpstr>what do we get?</vt:lpstr>
      <vt:lpstr>a write-up of this model</vt:lpstr>
      <vt:lpstr>the conventional ANOVA results</vt:lpstr>
      <vt:lpstr>multiply by common denominators to simplify</vt:lpstr>
      <vt:lpstr>what is Model A/Model C? for variable R1 (300, 450 vs 600)</vt:lpstr>
      <vt:lpstr>what is Model A/Model C? for variable TR1</vt:lpstr>
      <vt:lpstr>other versions of Model C</vt:lpstr>
      <vt:lpstr>other versions of Model C</vt:lpstr>
      <vt:lpstr>other versions of Model C</vt:lpstr>
      <vt:lpstr>other versions of Model C</vt:lpstr>
      <vt:lpstr>the typical ANOVA</vt:lpstr>
      <vt:lpstr>using single-df orthogonal contrasts</vt:lpstr>
      <vt:lpstr>dealing with 3+ factors</vt:lpstr>
      <vt:lpstr>general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373</cp:revision>
  <dcterms:created xsi:type="dcterms:W3CDTF">2020-09-14T17:59:42Z</dcterms:created>
  <dcterms:modified xsi:type="dcterms:W3CDTF">2024-02-26T18:17:33Z</dcterms:modified>
</cp:coreProperties>
</file>