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00" r:id="rId2"/>
    <p:sldId id="257" r:id="rId3"/>
    <p:sldId id="568" r:id="rId4"/>
    <p:sldId id="569" r:id="rId5"/>
    <p:sldId id="584" r:id="rId6"/>
    <p:sldId id="588" r:id="rId7"/>
    <p:sldId id="591" r:id="rId8"/>
    <p:sldId id="594" r:id="rId9"/>
    <p:sldId id="592" r:id="rId10"/>
    <p:sldId id="595" r:id="rId11"/>
    <p:sldId id="597" r:id="rId12"/>
    <p:sldId id="598" r:id="rId13"/>
    <p:sldId id="605" r:id="rId14"/>
    <p:sldId id="606" r:id="rId15"/>
    <p:sldId id="607" r:id="rId16"/>
    <p:sldId id="608" r:id="rId17"/>
    <p:sldId id="609" r:id="rId18"/>
    <p:sldId id="610" r:id="rId19"/>
    <p:sldId id="611" r:id="rId20"/>
    <p:sldId id="612" r:id="rId21"/>
    <p:sldId id="613" r:id="rId22"/>
    <p:sldId id="614" r:id="rId23"/>
    <p:sldId id="60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49" autoAdjust="0"/>
    <p:restoredTop sz="81195" autoAdjust="0"/>
  </p:normalViewPr>
  <p:slideViewPr>
    <p:cSldViewPr snapToGrid="0">
      <p:cViewPr varScale="1">
        <p:scale>
          <a:sx n="87" d="100"/>
          <a:sy n="87" d="100"/>
        </p:scale>
        <p:origin x="17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11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65-4CCD-867F-032DDF28C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65-4CCD-867F-032DDF28C7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65-4CCD-867F-032DDF28C736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1-4576-A350-EF55A6FF4C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text</c:v>
                </c:pt>
                <c:pt idx="1">
                  <c:v>rate</c:v>
                </c:pt>
                <c:pt idx="2">
                  <c:v>interaction</c:v>
                </c:pt>
                <c:pt idx="3">
                  <c:v>residual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0-4BC0-8D53-619979AC69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38-4A9A-9AFA-5BA8BEAA99D6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847-4053-8DE0-C72B33AEBC91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47-4053-8DE0-C72B33AEBC91}"/>
              </c:ext>
            </c:extLst>
          </c:dPt>
          <c:dPt>
            <c:idx val="3"/>
            <c:bubble3D val="0"/>
            <c:spPr>
              <a:solidFill>
                <a:srgbClr val="C0C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47-4053-8DE0-C72B33AEBC91}"/>
              </c:ext>
            </c:extLst>
          </c:dPt>
          <c:dPt>
            <c:idx val="4"/>
            <c:bubble3D val="0"/>
            <c:spPr>
              <a:solidFill>
                <a:srgbClr val="C0C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847-4053-8DE0-C72B33AEBC91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47-4053-8DE0-C72B33AEBC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text</c:v>
                </c:pt>
                <c:pt idx="1">
                  <c:v>rate1</c:v>
                </c:pt>
                <c:pt idx="2">
                  <c:v>rate2</c:v>
                </c:pt>
                <c:pt idx="3">
                  <c:v>int1</c:v>
                </c:pt>
                <c:pt idx="4">
                  <c:v>int2</c:v>
                </c:pt>
                <c:pt idx="5">
                  <c:v>residual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30</c:v>
                </c:pt>
                <c:pt idx="2">
                  <c:v>20</c:v>
                </c:pt>
                <c:pt idx="3">
                  <c:v>20</c:v>
                </c:pt>
                <c:pt idx="4">
                  <c:v>30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0-4BC0-8D53-619979AC69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sycnet.apa.org/doi/10.1037/h002628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296014-6F17-41C5-82FD-25EA06968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1A8D36-6A37-41F9-ADB5-A96736C94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 4’s grading is still ongoing (I spent a </a:t>
            </a:r>
            <a:r>
              <a:rPr lang="en-US" i="1" dirty="0"/>
              <a:t>lot</a:t>
            </a:r>
            <a:r>
              <a:rPr lang="en-US" dirty="0"/>
              <a:t> of time making new graphs); I am sorry</a:t>
            </a:r>
          </a:p>
          <a:p>
            <a:r>
              <a:rPr lang="en-US" dirty="0"/>
              <a:t>PS 5’s answer key is still in the works</a:t>
            </a:r>
          </a:p>
          <a:p>
            <a:r>
              <a:rPr lang="en-US" dirty="0"/>
              <a:t>PS 6 this evening </a:t>
            </a:r>
            <a:r>
              <a:rPr lang="en-US" dirty="0">
                <a:sym typeface="Wingdings" panose="05000000000000000000" pitchFamily="2" charset="2"/>
              </a:rPr>
              <a:t> Monday</a:t>
            </a:r>
          </a:p>
          <a:p>
            <a:r>
              <a:rPr lang="en-US" dirty="0">
                <a:sym typeface="Wingdings" panose="05000000000000000000" pitchFamily="2" charset="2"/>
              </a:rPr>
              <a:t>drill tomorrow</a:t>
            </a:r>
            <a:endParaRPr lang="en-US" dirty="0"/>
          </a:p>
          <a:p>
            <a:r>
              <a:rPr lang="en-US" dirty="0"/>
              <a:t>next Monday we’ll meet for a review</a:t>
            </a:r>
          </a:p>
          <a:p>
            <a:r>
              <a:rPr lang="en-US" dirty="0"/>
              <a:t>we won’t meet next Wednesday</a:t>
            </a:r>
          </a:p>
          <a:p>
            <a:r>
              <a:rPr lang="en-US" dirty="0"/>
              <a:t>Exam 1 will be available on March 6, due March 11</a:t>
            </a:r>
          </a:p>
        </p:txBody>
      </p:sp>
    </p:spTree>
    <p:extLst>
      <p:ext uri="{BB962C8B-B14F-4D97-AF65-F5344CB8AC3E}">
        <p14:creationId xmlns:p14="http://schemas.microsoft.com/office/powerpoint/2010/main" val="1699465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C2F1-CAA8-47A4-B093-D623CAB6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versions of Model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66725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  <a:p>
                <a:r>
                  <a:rPr lang="en-US" dirty="0"/>
                  <a:t>Model C for the whole model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/>
              </a:p>
              <a:p>
                <a:pPr>
                  <a:spcAft>
                    <a:spcPts val="1200"/>
                  </a:spcAft>
                </a:pPr>
                <a:r>
                  <a:rPr lang="en-US" sz="2800" dirty="0"/>
                  <a:t>PRE gives </a:t>
                </a:r>
                <a:r>
                  <a:rPr lang="en-US" sz="2800" i="1" dirty="0"/>
                  <a:t>R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for the whole model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667250"/>
              </a:xfrm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07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F537-43C5-405B-B927-8604687B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typical ANOVA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F51145-049C-4151-8EA5-7EDDDCAD93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543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F537-43C5-405B-B927-8604687B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single-</a:t>
            </a:r>
            <a:r>
              <a:rPr lang="en-US" i="1" dirty="0"/>
              <a:t>df</a:t>
            </a:r>
            <a:r>
              <a:rPr lang="en-US" dirty="0"/>
              <a:t> orthogonal contrasts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F51145-049C-4151-8EA5-7EDDDCAD93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80698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96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0D24CD-8DF5-D637-43D0-FED65C740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3+ factors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867877-10CD-9FA2-717F-3B8AF7866E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19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293D6-D786-24B1-A266-137C2A4FB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design (based on </a:t>
            </a:r>
            <a:r>
              <a:rPr lang="en-US" dirty="0">
                <a:hlinkClick r:id="rId2"/>
              </a:rPr>
              <a:t>real research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C0396-3112-55FB-1434-F2183D06C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 understand factors related to eating behavior</a:t>
            </a:r>
          </a:p>
          <a:p>
            <a:r>
              <a:rPr lang="en-US" dirty="0"/>
              <a:t>DV: amount of ice cream eaten</a:t>
            </a:r>
          </a:p>
          <a:p>
            <a:r>
              <a:rPr lang="en-US" dirty="0"/>
              <a:t>Factor A: good vs bad ice cream</a:t>
            </a:r>
          </a:p>
          <a:p>
            <a:r>
              <a:rPr lang="en-US" dirty="0"/>
              <a:t>Factor B: empty vs full stomach</a:t>
            </a:r>
          </a:p>
          <a:p>
            <a:r>
              <a:rPr lang="en-US" dirty="0"/>
              <a:t>Factor C: average vs overweight participants</a:t>
            </a:r>
          </a:p>
        </p:txBody>
      </p:sp>
    </p:spTree>
    <p:extLst>
      <p:ext uri="{BB962C8B-B14F-4D97-AF65-F5344CB8AC3E}">
        <p14:creationId xmlns:p14="http://schemas.microsoft.com/office/powerpoint/2010/main" val="128198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F5F6D-EFD2-56BC-051E-4F912B38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</a:t>
            </a:r>
            <a:r>
              <a:rPr lang="en-US" i="1" dirty="0"/>
              <a:t>g</a:t>
            </a:r>
            <a:r>
              <a:rPr lang="en-US" dirty="0"/>
              <a:t> of ice cream eaten)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51B85D-EB51-EA79-1213-7C8F5F41E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458315"/>
              </p:ext>
            </p:extLst>
          </p:nvPr>
        </p:nvGraphicFramePr>
        <p:xfrm>
          <a:off x="1028406" y="2514600"/>
          <a:ext cx="708718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bad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good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empty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full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empty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full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over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average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410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9E66E-9DAE-A647-135F-3B49151E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effects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E394AF-D1CC-1978-54FA-09D4C3E0D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" y="1280160"/>
            <a:ext cx="743712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639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C5634-8EE1-2ED4-B57D-E7B4C9139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FD270-6672-6257-3AC5-3FC5F4C1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x taste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224508-C18F-A900-DCC6-7E86EAADB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41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0C430B-A4ED-9CC0-882C-975356D72B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8755D-17AB-307A-0EF1-4963245F7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hunger x weight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935236-DF0F-C678-9A7F-E3845DD17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17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388916-9AF7-0D87-DC04-A34B3FE998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11CE-969C-A279-8F9C-2D5B0AC8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hunger x taste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2CE66B-C347-92E7-F146-2F6509102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8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916" y="1122363"/>
            <a:ext cx="8446169" cy="2387600"/>
          </a:xfrm>
        </p:spPr>
        <p:txBody>
          <a:bodyPr>
            <a:noAutofit/>
          </a:bodyPr>
          <a:lstStyle/>
          <a:p>
            <a:r>
              <a:rPr lang="en-US" sz="4000" dirty="0"/>
              <a:t>multi-factor designs:</a:t>
            </a:r>
            <a:br>
              <a:rPr lang="en-US" sz="4000" dirty="0"/>
            </a:br>
            <a:r>
              <a:rPr lang="en-US" sz="4000" dirty="0"/>
              <a:t>wrapping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February 28,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C9E3-AF35-8F80-16FA-F33E389D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three-factor interaction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9985CE-8E9B-3E6C-9258-CAAFED0F6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97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62F7D-2390-005E-73CF-982BBCFA5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23D3-6B20-7502-94CA-37937072C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three-factor interaction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C4BFF9-BB17-9EC6-0244-575522FE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387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6D3D4-88AA-124A-06E7-C760CB36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three-factor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6584-3610-A8FB-6F9B-1FA563163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main effects are interpretable as usual</a:t>
            </a:r>
          </a:p>
          <a:p>
            <a:r>
              <a:rPr lang="en-US" dirty="0"/>
              <a:t>two-factor interactions can be decomposed (probed, explained, etc.) with simple-effects tests</a:t>
            </a:r>
          </a:p>
          <a:p>
            <a:r>
              <a:rPr lang="en-US" dirty="0"/>
              <a:t>three-factor interactions can be decomposed via simple-effect and/or simple-interaction tests</a:t>
            </a:r>
          </a:p>
          <a:p>
            <a:r>
              <a:rPr lang="en-US" dirty="0"/>
              <a:t>but be aware that most people can’t think very clearly about interactions among three factors (and more than that ...🤕)</a:t>
            </a:r>
          </a:p>
          <a:p>
            <a:r>
              <a:rPr lang="en-US" dirty="0"/>
              <a:t>all of the problems (i.e., the need for post-tests) that arise with &gt;1 </a:t>
            </a:r>
            <a:r>
              <a:rPr lang="en-US" i="1" dirty="0"/>
              <a:t>df</a:t>
            </a:r>
            <a:r>
              <a:rPr lang="en-US" dirty="0"/>
              <a:t> effects apply here, but are potentially more complicated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9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4089-9A73-4B94-91C1-18531B23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2C8F4-5E0E-43D3-9502-DB62CF9CE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035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overall ANOVA will usually leave you needing follow-up tests in many cases</a:t>
            </a:r>
          </a:p>
          <a:p>
            <a:r>
              <a:rPr lang="en-US" dirty="0"/>
              <a:t>let your substantive questions dictate the analyses you execute</a:t>
            </a:r>
          </a:p>
          <a:p>
            <a:r>
              <a:rPr lang="en-US" dirty="0"/>
              <a:t>be aware of the costs and benefits of using orthogonal contrast codes vs other possibilities (e.g., dummy codes)</a:t>
            </a:r>
          </a:p>
          <a:p>
            <a:r>
              <a:rPr lang="en-US" dirty="0"/>
              <a:t>use cell means to help you interpret what your slopes are about</a:t>
            </a:r>
          </a:p>
          <a:p>
            <a:r>
              <a:rPr lang="en-US" dirty="0"/>
              <a:t>alternatively, you can interpret slopes as we did with continuous predictors; this may be easier with dummy codes than with orthogonal contrasts</a:t>
            </a:r>
          </a:p>
        </p:txBody>
      </p:sp>
    </p:spTree>
    <p:extLst>
      <p:ext uri="{BB962C8B-B14F-4D97-AF65-F5344CB8AC3E}">
        <p14:creationId xmlns:p14="http://schemas.microsoft.com/office/powerpoint/2010/main" val="221414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contrast codes for a 2 x 3 design </a:t>
            </a:r>
            <a:br>
              <a:rPr lang="en-US" dirty="0"/>
            </a:br>
            <a:r>
              <a:rPr lang="en-US" dirty="0"/>
              <a:t>(previously introduced)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727841"/>
              </p:ext>
            </p:extLst>
          </p:nvPr>
        </p:nvGraphicFramePr>
        <p:xfrm>
          <a:off x="1029786" y="2956512"/>
          <a:ext cx="7084427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61">
                  <a:extLst>
                    <a:ext uri="{9D8B030D-6E8A-4147-A177-3AD203B41FA5}">
                      <a16:colId xmlns:a16="http://schemas.microsoft.com/office/drawing/2014/main" val="51771451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830871834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012975190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T*R1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+2/6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T*R2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3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A504-8208-4C53-AE6D-1DE2096F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summaries, same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BCBA5-D61F-4704-A0C6-4755FBBEA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1800" dirty="0">
                <a:latin typeface="Lucida Console" panose="020B0609040504020204" pitchFamily="49" charset="0"/>
              </a:rPr>
              <a:t>             Estimate        SE      t Pr(&gt;|t|)    </a:t>
            </a:r>
          </a:p>
          <a:p>
            <a:pPr marL="0" indent="0">
              <a:buNone/>
            </a:pPr>
            <a:r>
              <a:rPr lang="pt-BR" sz="1800" dirty="0">
                <a:latin typeface="Lucida Console" panose="020B0609040504020204" pitchFamily="49" charset="0"/>
              </a:rPr>
              <a:t>(Intercept)        53      0.99  53.62  &lt; 2e-16</a:t>
            </a:r>
          </a:p>
          <a:p>
            <a:pPr marL="0" indent="0">
              <a:buNone/>
            </a:pPr>
            <a:r>
              <a:rPr lang="pt-BR" sz="1800" dirty="0">
                <a:latin typeface="Lucida Console" panose="020B0609040504020204" pitchFamily="49" charset="0"/>
              </a:rPr>
              <a:t>T                   6      1.98   3.03  0.00412 </a:t>
            </a:r>
          </a:p>
          <a:p>
            <a:pPr marL="0" indent="0">
              <a:buNone/>
            </a:pPr>
            <a:r>
              <a:rPr lang="pt-BR" sz="1800" dirty="0">
                <a:latin typeface="Lucida Console" panose="020B0609040504020204" pitchFamily="49" charset="0"/>
              </a:rPr>
              <a:t>R1                 12      2.10   5.72 9.95e-07</a:t>
            </a:r>
          </a:p>
          <a:p>
            <a:pPr marL="0" indent="0">
              <a:buNone/>
            </a:pPr>
            <a:r>
              <a:rPr lang="pt-BR" sz="1800" dirty="0">
                <a:latin typeface="Lucida Console" panose="020B0609040504020204" pitchFamily="49" charset="0"/>
              </a:rPr>
              <a:t>R2                  4      2.42   1.65  0.10600    </a:t>
            </a:r>
          </a:p>
          <a:p>
            <a:pPr marL="0" indent="0">
              <a:buNone/>
            </a:pPr>
            <a:r>
              <a:rPr lang="pt-BR" sz="1800" dirty="0">
                <a:latin typeface="Lucida Console" panose="020B0609040504020204" pitchFamily="49" charset="0"/>
              </a:rPr>
              <a:t>TR1                12      4.19   2.86  0.00655 </a:t>
            </a:r>
          </a:p>
          <a:p>
            <a:pPr marL="0" indent="0">
              <a:buNone/>
            </a:pPr>
            <a:r>
              <a:rPr lang="pt-BR" sz="1800" dirty="0">
                <a:latin typeface="Lucida Console" panose="020B0609040504020204" pitchFamily="49" charset="0"/>
              </a:rPr>
              <a:t>TR2                 0      4.84   0.00  1.00000 </a:t>
            </a:r>
          </a:p>
          <a:p>
            <a:pPr marL="0" indent="0">
              <a:buNone/>
            </a:pPr>
            <a:endParaRPr lang="pt-BR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            Df Sum Sq Mean Sq F value  </a:t>
            </a:r>
            <a:r>
              <a:rPr lang="en-US" sz="1800" dirty="0" err="1">
                <a:latin typeface="Lucida Console" panose="020B0609040504020204" pitchFamily="49" charset="0"/>
              </a:rPr>
              <a:t>Pr</a:t>
            </a:r>
            <a:r>
              <a:rPr lang="en-US" sz="1800" dirty="0">
                <a:latin typeface="Lucida Console" panose="020B0609040504020204" pitchFamily="49" charset="0"/>
              </a:rPr>
              <a:t>(&gt;F)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text         1    432   432.0   9.210 0.00412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wpm          2   1664   832.0  17.738 2.6e-06 </a:t>
            </a:r>
          </a:p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text:wpm</a:t>
            </a:r>
            <a:r>
              <a:rPr lang="en-US" sz="1800" dirty="0">
                <a:latin typeface="Lucida Console" panose="020B0609040504020204" pitchFamily="49" charset="0"/>
              </a:rPr>
              <a:t>     2    384   192.0   4.093 0.02376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Residuals   42   1970    46.9 </a:t>
            </a:r>
          </a:p>
        </p:txBody>
      </p:sp>
    </p:spTree>
    <p:extLst>
      <p:ext uri="{BB962C8B-B14F-4D97-AF65-F5344CB8AC3E}">
        <p14:creationId xmlns:p14="http://schemas.microsoft.com/office/powerpoint/2010/main" val="119273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757C-7B94-465E-8ADE-E144EA6EE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Model A/Model C?</a:t>
            </a:r>
            <a:br>
              <a:rPr lang="en-US" dirty="0"/>
            </a:br>
            <a:r>
              <a:rPr lang="en-US" dirty="0"/>
              <a:t>for variable R1 (300, 450 vs 600)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CC754-6066-4967-AE11-50A8D9C872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Model C</a:t>
                </a:r>
              </a:p>
              <a:p>
                <a:pPr marL="0" indent="0">
                  <a:lnSpc>
                    <a:spcPct val="150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150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CC754-6066-4967-AE11-50A8D9C872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19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757C-7B94-465E-8ADE-E144EA6EE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Model A/Model C?</a:t>
            </a:r>
            <a:br>
              <a:rPr lang="en-US" dirty="0"/>
            </a:br>
            <a:r>
              <a:rPr lang="en-US" dirty="0"/>
              <a:t>for variable TR1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CC754-6066-4967-AE11-50A8D9C872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Model C</a:t>
                </a:r>
              </a:p>
              <a:p>
                <a:pPr marL="0" indent="0">
                  <a:lnSpc>
                    <a:spcPct val="150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150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150000"/>
                  </a:lnSpc>
                  <a:spcAft>
                    <a:spcPts val="600"/>
                  </a:spcAft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CC754-6066-4967-AE11-50A8D9C872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44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C2F1-CAA8-47A4-B093-D623CAB6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versions of Model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66725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  <a:p>
                <a:r>
                  <a:rPr lang="en-US" dirty="0"/>
                  <a:t>Model C for the typical ANOVA main effect of text</a:t>
                </a:r>
              </a:p>
              <a:p>
                <a:endParaRPr lang="en-US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/>
              </a:p>
              <a:p>
                <a:pPr>
                  <a:spcAft>
                    <a:spcPts val="1200"/>
                  </a:spcAft>
                </a:pPr>
                <a:r>
                  <a:rPr lang="en-US" sz="2800" dirty="0"/>
                  <a:t>PRE gives </a:t>
                </a:r>
                <a:r>
                  <a:rPr lang="en-US" sz="2800" i="1" dirty="0"/>
                  <a:t>R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for text (often reported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/>
                  <a:t>)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667250"/>
              </a:xfrm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85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C2F1-CAA8-47A4-B093-D623CAB6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versions of Model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8116933" cy="4667250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  <a:p>
                <a:r>
                  <a:rPr lang="en-US" dirty="0"/>
                  <a:t>Model C for the typical ANOVA main effect of rate/wpm</a:t>
                </a:r>
              </a:p>
              <a:p>
                <a:endParaRPr lang="en-US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b="0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800" dirty="0"/>
              </a:p>
              <a:p>
                <a:pPr>
                  <a:spcAft>
                    <a:spcPts val="1200"/>
                  </a:spcAft>
                </a:pPr>
                <a:r>
                  <a:rPr lang="en-US" sz="2800" dirty="0"/>
                  <a:t>PRE gives </a:t>
                </a:r>
                <a:r>
                  <a:rPr lang="en-US" sz="2800" i="1" dirty="0"/>
                  <a:t>R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for rate (often reported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8116933" cy="4667250"/>
              </a:xfrm>
              <a:blipFill>
                <a:blip r:embed="rId2"/>
                <a:stretch>
                  <a:fillRect l="-1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49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C2F1-CAA8-47A4-B093-D623CAB6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versions of Model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175716" cy="466725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  <a:p>
                <a:r>
                  <a:rPr lang="en-US" dirty="0"/>
                  <a:t>Model C for the typical ANOVA interaction effect</a:t>
                </a:r>
              </a:p>
              <a:p>
                <a:endParaRPr lang="en-US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800" dirty="0"/>
                  <a:t>PRE gives </a:t>
                </a:r>
                <a:r>
                  <a:rPr lang="en-US" sz="2800" i="1" dirty="0"/>
                  <a:t>R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for the interaction (often reported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/>
                  <a:t>)</a:t>
                </a:r>
                <a:endParaRPr lang="en-US" sz="28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175716" cy="4667250"/>
              </a:xfrm>
              <a:blipFill>
                <a:blip r:embed="rId2"/>
                <a:stretch>
                  <a:fillRect l="-1342" r="-1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2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5161</TotalTime>
  <Words>964</Words>
  <Application>Microsoft Office PowerPoint</Application>
  <PresentationFormat>On-screen Show (4:3)</PresentationFormat>
  <Paragraphs>167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Lucida Console</vt:lpstr>
      <vt:lpstr>Wingdings</vt:lpstr>
      <vt:lpstr>Office Theme</vt:lpstr>
      <vt:lpstr>things</vt:lpstr>
      <vt:lpstr>multi-factor designs: wrapping up</vt:lpstr>
      <vt:lpstr>contrast codes for a 2 x 3 design  (previously introduced)</vt:lpstr>
      <vt:lpstr>different summaries, same design</vt:lpstr>
      <vt:lpstr>what is Model A/Model C? for variable R1 (300, 450 vs 600)</vt:lpstr>
      <vt:lpstr>what is Model A/Model C? for variable TR1</vt:lpstr>
      <vt:lpstr>other versions of Model C</vt:lpstr>
      <vt:lpstr>other versions of Model C</vt:lpstr>
      <vt:lpstr>other versions of Model C</vt:lpstr>
      <vt:lpstr>other versions of Model C</vt:lpstr>
      <vt:lpstr>the typical ANOVA</vt:lpstr>
      <vt:lpstr>using single-df orthogonal contrasts</vt:lpstr>
      <vt:lpstr>3+ factors</vt:lpstr>
      <vt:lpstr>a design (based on real research)</vt:lpstr>
      <vt:lpstr>results (g of ice cream eaten)</vt:lpstr>
      <vt:lpstr>main effects</vt:lpstr>
      <vt:lpstr>weight x taste</vt:lpstr>
      <vt:lpstr>hunger x weight</vt:lpstr>
      <vt:lpstr>hunger x taste</vt:lpstr>
      <vt:lpstr>three-factor interaction</vt:lpstr>
      <vt:lpstr>three-factor interaction</vt:lpstr>
      <vt:lpstr>in a three-factor design</vt:lpstr>
      <vt:lpstr>general advice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388</cp:revision>
  <dcterms:created xsi:type="dcterms:W3CDTF">2020-09-14T17:59:42Z</dcterms:created>
  <dcterms:modified xsi:type="dcterms:W3CDTF">2024-02-28T17:57:17Z</dcterms:modified>
</cp:coreProperties>
</file>