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47" r:id="rId2"/>
    <p:sldId id="257" r:id="rId3"/>
    <p:sldId id="337" r:id="rId4"/>
    <p:sldId id="338" r:id="rId5"/>
    <p:sldId id="339" r:id="rId6"/>
    <p:sldId id="342" r:id="rId7"/>
    <p:sldId id="343" r:id="rId8"/>
    <p:sldId id="345" r:id="rId9"/>
    <p:sldId id="346" r:id="rId10"/>
    <p:sldId id="350" r:id="rId11"/>
    <p:sldId id="348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7" r:id="rId23"/>
    <p:sldId id="368" r:id="rId24"/>
    <p:sldId id="369" r:id="rId25"/>
    <p:sldId id="370" r:id="rId2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48" autoAdjust="0"/>
    <p:restoredTop sz="95481" autoAdjust="0"/>
  </p:normalViewPr>
  <p:slideViewPr>
    <p:cSldViewPr snapToGrid="0">
      <p:cViewPr varScale="1">
        <p:scale>
          <a:sx n="108" d="100"/>
          <a:sy n="108" d="100"/>
        </p:scale>
        <p:origin x="4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0FA9C-2997-415C-BD3B-C1534EA70E63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106FE8B2-E462-44B5-BE88-DDE3E84961BA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A0F3B031-E375-4FD6-83B9-BDB1F7895F58}" type="parTrans" cxnId="{2A9A8593-A173-4EAA-B991-961DBC7B4116}">
      <dgm:prSet/>
      <dgm:spPr/>
      <dgm:t>
        <a:bodyPr/>
        <a:lstStyle/>
        <a:p>
          <a:endParaRPr lang="en-US"/>
        </a:p>
      </dgm:t>
    </dgm:pt>
    <dgm:pt modelId="{FB2EBB02-25E0-4648-8A43-E4D199665F27}" type="sibTrans" cxnId="{2A9A8593-A173-4EAA-B991-961DBC7B4116}">
      <dgm:prSet/>
      <dgm:spPr/>
      <dgm:t>
        <a:bodyPr/>
        <a:lstStyle/>
        <a:p>
          <a:endParaRPr lang="en-US"/>
        </a:p>
      </dgm:t>
    </dgm:pt>
    <dgm:pt modelId="{BAFC0537-2716-4D17-B4F9-98A5C7329D6D}">
      <dgm:prSet phldrT="[Text]"/>
      <dgm:spPr/>
      <dgm:t>
        <a:bodyPr/>
        <a:lstStyle/>
        <a:p>
          <a:r>
            <a:rPr lang="en-US" dirty="0"/>
            <a:t>X2</a:t>
          </a:r>
        </a:p>
      </dgm:t>
    </dgm:pt>
    <dgm:pt modelId="{606316E4-6123-4570-ADEB-B2C14C76D4D3}" type="parTrans" cxnId="{3D5886EE-F454-4683-90A0-BC999EE5498B}">
      <dgm:prSet/>
      <dgm:spPr/>
      <dgm:t>
        <a:bodyPr/>
        <a:lstStyle/>
        <a:p>
          <a:endParaRPr lang="en-US"/>
        </a:p>
      </dgm:t>
    </dgm:pt>
    <dgm:pt modelId="{35EE0DD7-004D-4A05-AE13-EF725284E62E}" type="sibTrans" cxnId="{3D5886EE-F454-4683-90A0-BC999EE5498B}">
      <dgm:prSet/>
      <dgm:spPr/>
      <dgm:t>
        <a:bodyPr/>
        <a:lstStyle/>
        <a:p>
          <a:endParaRPr lang="en-US"/>
        </a:p>
      </dgm:t>
    </dgm:pt>
    <dgm:pt modelId="{E93D9EE1-F329-4AE7-B40D-0EE95E4C8991}">
      <dgm:prSet phldrT="[Text]"/>
      <dgm:spPr/>
      <dgm:t>
        <a:bodyPr/>
        <a:lstStyle/>
        <a:p>
          <a:r>
            <a:rPr lang="en-US" dirty="0"/>
            <a:t>X1</a:t>
          </a:r>
        </a:p>
      </dgm:t>
    </dgm:pt>
    <dgm:pt modelId="{1FE63A12-94E4-43EF-A791-7EB91B76B4D9}" type="parTrans" cxnId="{5DB11811-5036-49E1-B9F3-F7C5280F5C6A}">
      <dgm:prSet/>
      <dgm:spPr/>
      <dgm:t>
        <a:bodyPr/>
        <a:lstStyle/>
        <a:p>
          <a:endParaRPr lang="en-US"/>
        </a:p>
      </dgm:t>
    </dgm:pt>
    <dgm:pt modelId="{C4F1C653-DA2E-4720-BD91-B789AD194A07}" type="sibTrans" cxnId="{5DB11811-5036-49E1-B9F3-F7C5280F5C6A}">
      <dgm:prSet/>
      <dgm:spPr/>
      <dgm:t>
        <a:bodyPr/>
        <a:lstStyle/>
        <a:p>
          <a:endParaRPr lang="en-US"/>
        </a:p>
      </dgm:t>
    </dgm:pt>
    <dgm:pt modelId="{B3CFD648-15B1-4171-9F17-410358FC37E1}" type="pres">
      <dgm:prSet presAssocID="{2940FA9C-2997-415C-BD3B-C1534EA70E63}" presName="compositeShape" presStyleCnt="0">
        <dgm:presLayoutVars>
          <dgm:chMax val="7"/>
          <dgm:dir/>
          <dgm:resizeHandles val="exact"/>
        </dgm:presLayoutVars>
      </dgm:prSet>
      <dgm:spPr/>
    </dgm:pt>
    <dgm:pt modelId="{083FA3B9-1C1C-402E-B18D-5BFD8489C8DF}" type="pres">
      <dgm:prSet presAssocID="{106FE8B2-E462-44B5-BE88-DDE3E84961BA}" presName="circ1" presStyleLbl="vennNode1" presStyleIdx="0" presStyleCnt="3"/>
      <dgm:spPr/>
    </dgm:pt>
    <dgm:pt modelId="{E79D2757-5167-4078-82B4-CF646705E510}" type="pres">
      <dgm:prSet presAssocID="{106FE8B2-E462-44B5-BE88-DDE3E84961B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232CABF-B359-4841-8921-EC113B51002F}" type="pres">
      <dgm:prSet presAssocID="{BAFC0537-2716-4D17-B4F9-98A5C7329D6D}" presName="circ2" presStyleLbl="vennNode1" presStyleIdx="1" presStyleCnt="3" custLinFactNeighborX="15549" custLinFactNeighborY="203"/>
      <dgm:spPr/>
    </dgm:pt>
    <dgm:pt modelId="{B7C51C62-2334-4017-BEAA-46CD3B073DC5}" type="pres">
      <dgm:prSet presAssocID="{BAFC0537-2716-4D17-B4F9-98A5C7329D6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14DC441-078E-4E5F-9838-5FAC5AFD5F13}" type="pres">
      <dgm:prSet presAssocID="{E93D9EE1-F329-4AE7-B40D-0EE95E4C8991}" presName="circ3" presStyleLbl="vennNode1" presStyleIdx="2" presStyleCnt="3" custLinFactNeighborX="-15141" custLinFactNeighborY="1676"/>
      <dgm:spPr/>
    </dgm:pt>
    <dgm:pt modelId="{F9888F16-DF73-4847-A2C0-320131B528CF}" type="pres">
      <dgm:prSet presAssocID="{E93D9EE1-F329-4AE7-B40D-0EE95E4C899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DB11811-5036-49E1-B9F3-F7C5280F5C6A}" srcId="{2940FA9C-2997-415C-BD3B-C1534EA70E63}" destId="{E93D9EE1-F329-4AE7-B40D-0EE95E4C8991}" srcOrd="2" destOrd="0" parTransId="{1FE63A12-94E4-43EF-A791-7EB91B76B4D9}" sibTransId="{C4F1C653-DA2E-4720-BD91-B789AD194A07}"/>
    <dgm:cxn modelId="{2CC7E829-5759-4217-A0E4-28A8D497C96E}" type="presOf" srcId="{106FE8B2-E462-44B5-BE88-DDE3E84961BA}" destId="{E79D2757-5167-4078-82B4-CF646705E510}" srcOrd="1" destOrd="0" presId="urn:microsoft.com/office/officeart/2005/8/layout/venn1"/>
    <dgm:cxn modelId="{A7908B2E-0FE0-451E-86A6-9CFC350E9DA1}" type="presOf" srcId="{E93D9EE1-F329-4AE7-B40D-0EE95E4C8991}" destId="{614DC441-078E-4E5F-9838-5FAC5AFD5F13}" srcOrd="0" destOrd="0" presId="urn:microsoft.com/office/officeart/2005/8/layout/venn1"/>
    <dgm:cxn modelId="{78D5AB6C-464C-474F-BD38-EA1E5A20391C}" type="presOf" srcId="{E93D9EE1-F329-4AE7-B40D-0EE95E4C8991}" destId="{F9888F16-DF73-4847-A2C0-320131B528CF}" srcOrd="1" destOrd="0" presId="urn:microsoft.com/office/officeart/2005/8/layout/venn1"/>
    <dgm:cxn modelId="{1D9A6C51-1A9D-4643-A8DA-20BB9909FD03}" type="presOf" srcId="{BAFC0537-2716-4D17-B4F9-98A5C7329D6D}" destId="{B7C51C62-2334-4017-BEAA-46CD3B073DC5}" srcOrd="1" destOrd="0" presId="urn:microsoft.com/office/officeart/2005/8/layout/venn1"/>
    <dgm:cxn modelId="{2A9A8593-A173-4EAA-B991-961DBC7B4116}" srcId="{2940FA9C-2997-415C-BD3B-C1534EA70E63}" destId="{106FE8B2-E462-44B5-BE88-DDE3E84961BA}" srcOrd="0" destOrd="0" parTransId="{A0F3B031-E375-4FD6-83B9-BDB1F7895F58}" sibTransId="{FB2EBB02-25E0-4648-8A43-E4D199665F27}"/>
    <dgm:cxn modelId="{B2292E9B-9DD6-436A-B6C1-EE812E1AF817}" type="presOf" srcId="{106FE8B2-E462-44B5-BE88-DDE3E84961BA}" destId="{083FA3B9-1C1C-402E-B18D-5BFD8489C8DF}" srcOrd="0" destOrd="0" presId="urn:microsoft.com/office/officeart/2005/8/layout/venn1"/>
    <dgm:cxn modelId="{F4C512B5-7593-43FC-8672-D10C3E2406D0}" type="presOf" srcId="{BAFC0537-2716-4D17-B4F9-98A5C7329D6D}" destId="{D232CABF-B359-4841-8921-EC113B51002F}" srcOrd="0" destOrd="0" presId="urn:microsoft.com/office/officeart/2005/8/layout/venn1"/>
    <dgm:cxn modelId="{2AC5EACF-3B51-4F50-AC9F-782CC372D12A}" type="presOf" srcId="{2940FA9C-2997-415C-BD3B-C1534EA70E63}" destId="{B3CFD648-15B1-4171-9F17-410358FC37E1}" srcOrd="0" destOrd="0" presId="urn:microsoft.com/office/officeart/2005/8/layout/venn1"/>
    <dgm:cxn modelId="{3D5886EE-F454-4683-90A0-BC999EE5498B}" srcId="{2940FA9C-2997-415C-BD3B-C1534EA70E63}" destId="{BAFC0537-2716-4D17-B4F9-98A5C7329D6D}" srcOrd="1" destOrd="0" parTransId="{606316E4-6123-4570-ADEB-B2C14C76D4D3}" sibTransId="{35EE0DD7-004D-4A05-AE13-EF725284E62E}"/>
    <dgm:cxn modelId="{C498AC49-2BB6-4BA0-A726-00DCF00C1C16}" type="presParOf" srcId="{B3CFD648-15B1-4171-9F17-410358FC37E1}" destId="{083FA3B9-1C1C-402E-B18D-5BFD8489C8DF}" srcOrd="0" destOrd="0" presId="urn:microsoft.com/office/officeart/2005/8/layout/venn1"/>
    <dgm:cxn modelId="{4A9F5AF5-6011-4C53-A10B-32BABA081D1A}" type="presParOf" srcId="{B3CFD648-15B1-4171-9F17-410358FC37E1}" destId="{E79D2757-5167-4078-82B4-CF646705E510}" srcOrd="1" destOrd="0" presId="urn:microsoft.com/office/officeart/2005/8/layout/venn1"/>
    <dgm:cxn modelId="{716FF1B3-A873-488B-B902-EBEC9C41976E}" type="presParOf" srcId="{B3CFD648-15B1-4171-9F17-410358FC37E1}" destId="{D232CABF-B359-4841-8921-EC113B51002F}" srcOrd="2" destOrd="0" presId="urn:microsoft.com/office/officeart/2005/8/layout/venn1"/>
    <dgm:cxn modelId="{C6924B11-2AB6-44A7-8E8F-54DF38924EE2}" type="presParOf" srcId="{B3CFD648-15B1-4171-9F17-410358FC37E1}" destId="{B7C51C62-2334-4017-BEAA-46CD3B073DC5}" srcOrd="3" destOrd="0" presId="urn:microsoft.com/office/officeart/2005/8/layout/venn1"/>
    <dgm:cxn modelId="{9038D7CA-BC53-4E2B-A21A-E9413B24E427}" type="presParOf" srcId="{B3CFD648-15B1-4171-9F17-410358FC37E1}" destId="{614DC441-078E-4E5F-9838-5FAC5AFD5F13}" srcOrd="4" destOrd="0" presId="urn:microsoft.com/office/officeart/2005/8/layout/venn1"/>
    <dgm:cxn modelId="{75B5039B-385C-4E81-9473-B99BB5075C2A}" type="presParOf" srcId="{B3CFD648-15B1-4171-9F17-410358FC37E1}" destId="{F9888F16-DF73-4847-A2C0-320131B528C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40FA9C-2997-415C-BD3B-C1534EA70E63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106FE8B2-E462-44B5-BE88-DDE3E84961BA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A0F3B031-E375-4FD6-83B9-BDB1F7895F58}" type="parTrans" cxnId="{2A9A8593-A173-4EAA-B991-961DBC7B4116}">
      <dgm:prSet/>
      <dgm:spPr/>
      <dgm:t>
        <a:bodyPr/>
        <a:lstStyle/>
        <a:p>
          <a:endParaRPr lang="en-US"/>
        </a:p>
      </dgm:t>
    </dgm:pt>
    <dgm:pt modelId="{FB2EBB02-25E0-4648-8A43-E4D199665F27}" type="sibTrans" cxnId="{2A9A8593-A173-4EAA-B991-961DBC7B4116}">
      <dgm:prSet/>
      <dgm:spPr/>
      <dgm:t>
        <a:bodyPr/>
        <a:lstStyle/>
        <a:p>
          <a:endParaRPr lang="en-US"/>
        </a:p>
      </dgm:t>
    </dgm:pt>
    <dgm:pt modelId="{BAFC0537-2716-4D17-B4F9-98A5C7329D6D}">
      <dgm:prSet phldrT="[Text]"/>
      <dgm:spPr/>
      <dgm:t>
        <a:bodyPr/>
        <a:lstStyle/>
        <a:p>
          <a:r>
            <a:rPr lang="en-US" dirty="0"/>
            <a:t>X2</a:t>
          </a:r>
        </a:p>
      </dgm:t>
    </dgm:pt>
    <dgm:pt modelId="{606316E4-6123-4570-ADEB-B2C14C76D4D3}" type="parTrans" cxnId="{3D5886EE-F454-4683-90A0-BC999EE5498B}">
      <dgm:prSet/>
      <dgm:spPr/>
      <dgm:t>
        <a:bodyPr/>
        <a:lstStyle/>
        <a:p>
          <a:endParaRPr lang="en-US"/>
        </a:p>
      </dgm:t>
    </dgm:pt>
    <dgm:pt modelId="{35EE0DD7-004D-4A05-AE13-EF725284E62E}" type="sibTrans" cxnId="{3D5886EE-F454-4683-90A0-BC999EE5498B}">
      <dgm:prSet/>
      <dgm:spPr/>
      <dgm:t>
        <a:bodyPr/>
        <a:lstStyle/>
        <a:p>
          <a:endParaRPr lang="en-US"/>
        </a:p>
      </dgm:t>
    </dgm:pt>
    <dgm:pt modelId="{E93D9EE1-F329-4AE7-B40D-0EE95E4C8991}">
      <dgm:prSet phldrT="[Text]"/>
      <dgm:spPr/>
      <dgm:t>
        <a:bodyPr/>
        <a:lstStyle/>
        <a:p>
          <a:r>
            <a:rPr lang="en-US" dirty="0"/>
            <a:t>X1</a:t>
          </a:r>
        </a:p>
      </dgm:t>
    </dgm:pt>
    <dgm:pt modelId="{1FE63A12-94E4-43EF-A791-7EB91B76B4D9}" type="parTrans" cxnId="{5DB11811-5036-49E1-B9F3-F7C5280F5C6A}">
      <dgm:prSet/>
      <dgm:spPr/>
      <dgm:t>
        <a:bodyPr/>
        <a:lstStyle/>
        <a:p>
          <a:endParaRPr lang="en-US"/>
        </a:p>
      </dgm:t>
    </dgm:pt>
    <dgm:pt modelId="{C4F1C653-DA2E-4720-BD91-B789AD194A07}" type="sibTrans" cxnId="{5DB11811-5036-49E1-B9F3-F7C5280F5C6A}">
      <dgm:prSet/>
      <dgm:spPr/>
      <dgm:t>
        <a:bodyPr/>
        <a:lstStyle/>
        <a:p>
          <a:endParaRPr lang="en-US"/>
        </a:p>
      </dgm:t>
    </dgm:pt>
    <dgm:pt modelId="{B3CFD648-15B1-4171-9F17-410358FC37E1}" type="pres">
      <dgm:prSet presAssocID="{2940FA9C-2997-415C-BD3B-C1534EA70E63}" presName="compositeShape" presStyleCnt="0">
        <dgm:presLayoutVars>
          <dgm:chMax val="7"/>
          <dgm:dir/>
          <dgm:resizeHandles val="exact"/>
        </dgm:presLayoutVars>
      </dgm:prSet>
      <dgm:spPr/>
    </dgm:pt>
    <dgm:pt modelId="{083FA3B9-1C1C-402E-B18D-5BFD8489C8DF}" type="pres">
      <dgm:prSet presAssocID="{106FE8B2-E462-44B5-BE88-DDE3E84961BA}" presName="circ1" presStyleLbl="vennNode1" presStyleIdx="0" presStyleCnt="3"/>
      <dgm:spPr/>
    </dgm:pt>
    <dgm:pt modelId="{E79D2757-5167-4078-82B4-CF646705E510}" type="pres">
      <dgm:prSet presAssocID="{106FE8B2-E462-44B5-BE88-DDE3E84961B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232CABF-B359-4841-8921-EC113B51002F}" type="pres">
      <dgm:prSet presAssocID="{BAFC0537-2716-4D17-B4F9-98A5C7329D6D}" presName="circ2" presStyleLbl="vennNode1" presStyleIdx="1" presStyleCnt="3" custLinFactNeighborX="677" custLinFactNeighborY="1472"/>
      <dgm:spPr/>
    </dgm:pt>
    <dgm:pt modelId="{B7C51C62-2334-4017-BEAA-46CD3B073DC5}" type="pres">
      <dgm:prSet presAssocID="{BAFC0537-2716-4D17-B4F9-98A5C7329D6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14DC441-078E-4E5F-9838-5FAC5AFD5F13}" type="pres">
      <dgm:prSet presAssocID="{E93D9EE1-F329-4AE7-B40D-0EE95E4C8991}" presName="circ3" presStyleLbl="vennNode1" presStyleIdx="2" presStyleCnt="3" custLinFactNeighborX="1967" custLinFactNeighborY="2491"/>
      <dgm:spPr/>
    </dgm:pt>
    <dgm:pt modelId="{F9888F16-DF73-4847-A2C0-320131B528CF}" type="pres">
      <dgm:prSet presAssocID="{E93D9EE1-F329-4AE7-B40D-0EE95E4C899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DB11811-5036-49E1-B9F3-F7C5280F5C6A}" srcId="{2940FA9C-2997-415C-BD3B-C1534EA70E63}" destId="{E93D9EE1-F329-4AE7-B40D-0EE95E4C8991}" srcOrd="2" destOrd="0" parTransId="{1FE63A12-94E4-43EF-A791-7EB91B76B4D9}" sibTransId="{C4F1C653-DA2E-4720-BD91-B789AD194A07}"/>
    <dgm:cxn modelId="{2CC7E829-5759-4217-A0E4-28A8D497C96E}" type="presOf" srcId="{106FE8B2-E462-44B5-BE88-DDE3E84961BA}" destId="{E79D2757-5167-4078-82B4-CF646705E510}" srcOrd="1" destOrd="0" presId="urn:microsoft.com/office/officeart/2005/8/layout/venn1"/>
    <dgm:cxn modelId="{A7908B2E-0FE0-451E-86A6-9CFC350E9DA1}" type="presOf" srcId="{E93D9EE1-F329-4AE7-B40D-0EE95E4C8991}" destId="{614DC441-078E-4E5F-9838-5FAC5AFD5F13}" srcOrd="0" destOrd="0" presId="urn:microsoft.com/office/officeart/2005/8/layout/venn1"/>
    <dgm:cxn modelId="{78D5AB6C-464C-474F-BD38-EA1E5A20391C}" type="presOf" srcId="{E93D9EE1-F329-4AE7-B40D-0EE95E4C8991}" destId="{F9888F16-DF73-4847-A2C0-320131B528CF}" srcOrd="1" destOrd="0" presId="urn:microsoft.com/office/officeart/2005/8/layout/venn1"/>
    <dgm:cxn modelId="{1D9A6C51-1A9D-4643-A8DA-20BB9909FD03}" type="presOf" srcId="{BAFC0537-2716-4D17-B4F9-98A5C7329D6D}" destId="{B7C51C62-2334-4017-BEAA-46CD3B073DC5}" srcOrd="1" destOrd="0" presId="urn:microsoft.com/office/officeart/2005/8/layout/venn1"/>
    <dgm:cxn modelId="{2A9A8593-A173-4EAA-B991-961DBC7B4116}" srcId="{2940FA9C-2997-415C-BD3B-C1534EA70E63}" destId="{106FE8B2-E462-44B5-BE88-DDE3E84961BA}" srcOrd="0" destOrd="0" parTransId="{A0F3B031-E375-4FD6-83B9-BDB1F7895F58}" sibTransId="{FB2EBB02-25E0-4648-8A43-E4D199665F27}"/>
    <dgm:cxn modelId="{B2292E9B-9DD6-436A-B6C1-EE812E1AF817}" type="presOf" srcId="{106FE8B2-E462-44B5-BE88-DDE3E84961BA}" destId="{083FA3B9-1C1C-402E-B18D-5BFD8489C8DF}" srcOrd="0" destOrd="0" presId="urn:microsoft.com/office/officeart/2005/8/layout/venn1"/>
    <dgm:cxn modelId="{F4C512B5-7593-43FC-8672-D10C3E2406D0}" type="presOf" srcId="{BAFC0537-2716-4D17-B4F9-98A5C7329D6D}" destId="{D232CABF-B359-4841-8921-EC113B51002F}" srcOrd="0" destOrd="0" presId="urn:microsoft.com/office/officeart/2005/8/layout/venn1"/>
    <dgm:cxn modelId="{2AC5EACF-3B51-4F50-AC9F-782CC372D12A}" type="presOf" srcId="{2940FA9C-2997-415C-BD3B-C1534EA70E63}" destId="{B3CFD648-15B1-4171-9F17-410358FC37E1}" srcOrd="0" destOrd="0" presId="urn:microsoft.com/office/officeart/2005/8/layout/venn1"/>
    <dgm:cxn modelId="{3D5886EE-F454-4683-90A0-BC999EE5498B}" srcId="{2940FA9C-2997-415C-BD3B-C1534EA70E63}" destId="{BAFC0537-2716-4D17-B4F9-98A5C7329D6D}" srcOrd="1" destOrd="0" parTransId="{606316E4-6123-4570-ADEB-B2C14C76D4D3}" sibTransId="{35EE0DD7-004D-4A05-AE13-EF725284E62E}"/>
    <dgm:cxn modelId="{C498AC49-2BB6-4BA0-A726-00DCF00C1C16}" type="presParOf" srcId="{B3CFD648-15B1-4171-9F17-410358FC37E1}" destId="{083FA3B9-1C1C-402E-B18D-5BFD8489C8DF}" srcOrd="0" destOrd="0" presId="urn:microsoft.com/office/officeart/2005/8/layout/venn1"/>
    <dgm:cxn modelId="{4A9F5AF5-6011-4C53-A10B-32BABA081D1A}" type="presParOf" srcId="{B3CFD648-15B1-4171-9F17-410358FC37E1}" destId="{E79D2757-5167-4078-82B4-CF646705E510}" srcOrd="1" destOrd="0" presId="urn:microsoft.com/office/officeart/2005/8/layout/venn1"/>
    <dgm:cxn modelId="{716FF1B3-A873-488B-B902-EBEC9C41976E}" type="presParOf" srcId="{B3CFD648-15B1-4171-9F17-410358FC37E1}" destId="{D232CABF-B359-4841-8921-EC113B51002F}" srcOrd="2" destOrd="0" presId="urn:microsoft.com/office/officeart/2005/8/layout/venn1"/>
    <dgm:cxn modelId="{C6924B11-2AB6-44A7-8E8F-54DF38924EE2}" type="presParOf" srcId="{B3CFD648-15B1-4171-9F17-410358FC37E1}" destId="{B7C51C62-2334-4017-BEAA-46CD3B073DC5}" srcOrd="3" destOrd="0" presId="urn:microsoft.com/office/officeart/2005/8/layout/venn1"/>
    <dgm:cxn modelId="{9038D7CA-BC53-4E2B-A21A-E9413B24E427}" type="presParOf" srcId="{B3CFD648-15B1-4171-9F17-410358FC37E1}" destId="{614DC441-078E-4E5F-9838-5FAC5AFD5F13}" srcOrd="4" destOrd="0" presId="urn:microsoft.com/office/officeart/2005/8/layout/venn1"/>
    <dgm:cxn modelId="{75B5039B-385C-4E81-9473-B99BB5075C2A}" type="presParOf" srcId="{B3CFD648-15B1-4171-9F17-410358FC37E1}" destId="{F9888F16-DF73-4847-A2C0-320131B528C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FA3B9-1C1C-402E-B18D-5BFD8489C8DF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D232CABF-B359-4841-8921-EC113B51002F}">
      <dsp:nvSpPr>
        <dsp:cNvPr id="0" name=""/>
        <dsp:cNvSpPr/>
      </dsp:nvSpPr>
      <dsp:spPr>
        <a:xfrm>
          <a:off x="3985967" y="1691443"/>
          <a:ext cx="2610802" cy="261080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X2</a:t>
          </a:r>
        </a:p>
      </dsp:txBody>
      <dsp:txXfrm>
        <a:off x="4784437" y="2365900"/>
        <a:ext cx="1566481" cy="1435941"/>
      </dsp:txXfrm>
    </dsp:sp>
    <dsp:sp modelId="{614DC441-078E-4E5F-9838-5FAC5AFD5F13}">
      <dsp:nvSpPr>
        <dsp:cNvPr id="0" name=""/>
        <dsp:cNvSpPr/>
      </dsp:nvSpPr>
      <dsp:spPr>
        <a:xfrm>
          <a:off x="1300582" y="1729900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X1</a:t>
          </a:r>
        </a:p>
      </dsp:txBody>
      <dsp:txXfrm>
        <a:off x="1546432" y="2404357"/>
        <a:ext cx="1566481" cy="1435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FA3B9-1C1C-402E-B18D-5BFD8489C8DF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D232CABF-B359-4841-8921-EC113B51002F}">
      <dsp:nvSpPr>
        <dsp:cNvPr id="0" name=""/>
        <dsp:cNvSpPr/>
      </dsp:nvSpPr>
      <dsp:spPr>
        <a:xfrm>
          <a:off x="3597688" y="1724574"/>
          <a:ext cx="2610802" cy="261080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X2</a:t>
          </a:r>
        </a:p>
      </dsp:txBody>
      <dsp:txXfrm>
        <a:off x="4396158" y="2399031"/>
        <a:ext cx="1566481" cy="1435941"/>
      </dsp:txXfrm>
    </dsp:sp>
    <dsp:sp modelId="{614DC441-078E-4E5F-9838-5FAC5AFD5F13}">
      <dsp:nvSpPr>
        <dsp:cNvPr id="0" name=""/>
        <dsp:cNvSpPr/>
      </dsp:nvSpPr>
      <dsp:spPr>
        <a:xfrm>
          <a:off x="1747238" y="1740535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X1</a:t>
          </a:r>
        </a:p>
      </dsp:txBody>
      <dsp:txXfrm>
        <a:off x="1993089" y="2414992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7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577104F-CD6F-4095-833E-565A2C05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916728-17CA-4CCC-A449-EFC9DCEF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Problem Set 2 is due right about now</a:t>
            </a:r>
          </a:p>
          <a:p>
            <a:r>
              <a:rPr lang="en-US" dirty="0"/>
              <a:t>Problem Set 2’s answer key will be available tomorrow(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  <a:p>
            <a:r>
              <a:rPr lang="en-US" dirty="0"/>
              <a:t>Problem Set 3 will be assigned on Wednesday and due next Monday</a:t>
            </a:r>
          </a:p>
        </p:txBody>
      </p:sp>
    </p:spTree>
    <p:extLst>
      <p:ext uri="{BB962C8B-B14F-4D97-AF65-F5344CB8AC3E}">
        <p14:creationId xmlns:p14="http://schemas.microsoft.com/office/powerpoint/2010/main" val="180394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7EF6-2576-46B7-A9D7-E003EFF4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choose contrast codes?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5EC09-C86D-4C6E-AF1F-603B144FB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initially, let predictions dictate what’s of interest</a:t>
            </a:r>
          </a:p>
          <a:p>
            <a:endParaRPr lang="en-US" dirty="0"/>
          </a:p>
          <a:p>
            <a:r>
              <a:rPr lang="en-US" dirty="0"/>
              <a:t>then, let mathematical constraints fill in the rest, as needed</a:t>
            </a:r>
          </a:p>
        </p:txBody>
      </p:sp>
    </p:spTree>
    <p:extLst>
      <p:ext uri="{BB962C8B-B14F-4D97-AF65-F5344CB8AC3E}">
        <p14:creationId xmlns:p14="http://schemas.microsoft.com/office/powerpoint/2010/main" val="203555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FB7D-2532-48C3-890C-C6F7FC7A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concrete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54DE7-85C6-4270-9B5F-9591E1A9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 (hypothetical) study designed to test different memory strategies, participants were randomly assigned to learn a list of words using one of three strategies: form a mental image; find a rhyme; or just to study the list; after study &amp; a delay, they’re given a recall test</a:t>
            </a:r>
          </a:p>
          <a:p>
            <a:r>
              <a:rPr lang="en-US" dirty="0"/>
              <a:t>the data are in today’s script; the main results are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  group       M</a:t>
            </a:r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1 control     6</a:t>
            </a:r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2 image      12</a:t>
            </a:r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3 rhyme      10</a:t>
            </a:r>
          </a:p>
        </p:txBody>
      </p:sp>
    </p:spTree>
    <p:extLst>
      <p:ext uri="{BB962C8B-B14F-4D97-AF65-F5344CB8AC3E}">
        <p14:creationId xmlns:p14="http://schemas.microsoft.com/office/powerpoint/2010/main" val="34930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0D283-D658-43BF-BAF3-03CAEB101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predictions might we want to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5F38B-227B-4D0B-B634-D7E2E1E27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is using a strategy of any kind better than not using 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which strategy works better?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imagery better than nothing?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rhyming better than nothing?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each prediction corresponds to a contrast we could do</a:t>
            </a:r>
          </a:p>
          <a:p>
            <a:pPr lvl="1"/>
            <a:r>
              <a:rPr lang="en-US" dirty="0"/>
              <a:t>we can only include two (no more, no less), and we’d like them to be orthogonal</a:t>
            </a:r>
          </a:p>
        </p:txBody>
      </p:sp>
    </p:spTree>
    <p:extLst>
      <p:ext uri="{BB962C8B-B14F-4D97-AF65-F5344CB8AC3E}">
        <p14:creationId xmlns:p14="http://schemas.microsoft.com/office/powerpoint/2010/main" val="426955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BF054-3EAC-4E4A-B422-33451642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test predictions 1 &amp;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69BB8F-D3DF-4BE3-9FEB-F60374573E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assign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s using the “method of subsets”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count the groups involved (this will be the denominator of the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s)</a:t>
                </a:r>
              </a:p>
              <a:p>
                <a:r>
                  <a:rPr lang="en-US" dirty="0"/>
                  <a:t>count the number of groups on each “team” (these will be numerators of weights on the other team)</a:t>
                </a:r>
              </a:p>
              <a:p>
                <a:r>
                  <a:rPr lang="en-US" dirty="0"/>
                  <a:t>assign + and – to each team, with the + going to the team expected to score higher</a:t>
                </a:r>
              </a:p>
              <a:p>
                <a:r>
                  <a:rPr lang="en-US" dirty="0"/>
                  <a:t>for any “team” with more than one group, repeat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69BB8F-D3DF-4BE3-9FEB-F60374573E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 r="-2396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0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5484-4ECF-40E7-AA91-6104308D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74077162"/>
                  </p:ext>
                </p:extLst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86" t="-10588" r="-2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86" t="-10588" r="-1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386" t="-10588" r="-772" b="-4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1657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5E19-24BF-469D-A746-1B8AEFC8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E5876-C2E5-4640-9E3B-33E7668F7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Estimate Std. Error t value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 9.3333     0.7045  13.248 2.49e-13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X1            5.0000     1.4944   3.346  0.00242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X2            2.0000     1.7256   1.159  0.25660 </a:t>
            </a:r>
          </a:p>
        </p:txBody>
      </p:sp>
    </p:spTree>
    <p:extLst>
      <p:ext uri="{BB962C8B-B14F-4D97-AF65-F5344CB8AC3E}">
        <p14:creationId xmlns:p14="http://schemas.microsoft.com/office/powerpoint/2010/main" val="239201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DE313-2D8E-415D-A333-9DEF00EF7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predicted scores?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0768D-1754-4879-89B9-CEAF42BB6C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𝑚𝑒𝑚𝑜𝑟𝑦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𝑚𝑒𝑚𝑜𝑟𝑦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image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=9.33+5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𝑚𝑒𝑚𝑜𝑟𝑦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image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F0768D-1754-4879-89B9-CEAF42BB6C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5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052E6-9151-421B-A375-6C774B43C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Model C?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CAAC56-A683-4E74-AE5B-A86C286293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Model 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𝑚𝑒𝑚𝑜𝑟𝑦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Model C for X</a:t>
                </a:r>
                <a:r>
                  <a:rPr lang="en-US" baseline="-25000" dirty="0"/>
                  <a:t>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𝑚𝑒𝑚𝑜𝑟𝑦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Model C for X</a:t>
                </a:r>
                <a:r>
                  <a:rPr lang="en-US" baseline="-25000" dirty="0"/>
                  <a:t>2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𝑚𝑒𝑚𝑜𝑟𝑦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CAAC56-A683-4E74-AE5B-A86C286293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03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47CAD-53B6-4A36-86A3-F0351EFE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focus on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E7DE73-78E0-44C7-B0E6-244AA6108E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this could be rewritten as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𝑖𝑚𝑎𝑔𝑒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𝑟h𝑦𝑚𝑒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𝑐𝑜𝑛𝑡𝑟𝑜𝑙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𝑖𝑚𝑎𝑔𝑒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𝑟h𝑦𝑚𝑒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𝑐𝑜𝑛𝑡𝑟𝑜𝑙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𝑖𝑚𝑎𝑔𝑒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𝑟h𝑦𝑚𝑒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𝑐𝑜𝑛𝑡𝑟𝑜𝑙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𝑖𝑚𝑎𝑔𝑒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𝑟h𝑦𝑚𝑒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𝑐𝑜𝑛𝑡𝑟𝑜𝑙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E7DE73-78E0-44C7-B0E6-244AA6108E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09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A249-271A-4537-9A32-ACC3DB0FF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different Model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B31CF9-0D90-4C2D-B2F0-0AD30C7C17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Model 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𝑚𝑒𝑚𝑜𝑟𝑦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Model C</a:t>
                </a:r>
                <a:endParaRPr lang="en-US" baseline="-250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𝑚𝑒𝑚𝑜𝑟𝑦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this is Model C if one does a typical ANOVA</a:t>
                </a:r>
              </a:p>
              <a:p>
                <a:r>
                  <a:rPr lang="en-US" dirty="0"/>
                  <a:t>crucially,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PC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&gt; 1</a:t>
                </a:r>
                <a:r>
                  <a:rPr lang="en-US" dirty="0"/>
                  <a:t>; this is undesirable for drawing specific conclusions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B31CF9-0D90-4C2D-B2F0-0AD30C7C17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6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400" dirty="0"/>
              <a:t>categorical predictors</a:t>
            </a:r>
            <a:br>
              <a:rPr lang="en-US" sz="4400" dirty="0"/>
            </a:br>
            <a:r>
              <a:rPr lang="en-US" sz="4400" dirty="0"/>
              <a:t>(part 3: ANOVA)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February 5,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8D9C-4892-4075-B6B0-C092FB0B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orthogonality important?</a:t>
            </a:r>
            <a:br>
              <a:rPr lang="en-US" dirty="0"/>
            </a:br>
            <a:r>
              <a:rPr lang="en-US" dirty="0"/>
              <a:t>it forces tolerance = 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A4BC35-8AF7-4DF4-AE13-70B6D47002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4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3FA3B9-1C1C-402E-B18D-5BFD8489C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32CABF-B359-4841-8921-EC113B510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4DC441-078E-4E5F-9838-5FAC5AFD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8D9C-4892-4075-B6B0-C092FB0B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nonorthogonality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tolerance &lt; 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A4BC35-8AF7-4DF4-AE13-70B6D47002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711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5484-4ECF-40E7-AA91-6104308D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happens if contrasts are not orthogonal?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+1/3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+½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+1/3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-2/3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-½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70895448"/>
                  </p:ext>
                </p:extLst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100385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772" t="-10588" r="-772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+1/3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+½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+1/3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-2/3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-½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6180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C478-6884-4BB3-B0C2-3B72D7FC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parameters are not what they’re expected to be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BE4D6-17F8-45C2-A7FB-A1D119E00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Estimate Std. Error t value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  </a:t>
            </a: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8.000</a:t>
            </a:r>
            <a:r>
              <a:rPr lang="en-US" sz="2000" dirty="0">
                <a:latin typeface="Lucida Console" panose="020B0609040504020204" pitchFamily="49" charset="0"/>
              </a:rPr>
              <a:t>      1.349   5.930 2.54e-06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badX1          </a:t>
            </a: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6.000</a:t>
            </a:r>
            <a:r>
              <a:rPr lang="en-US" sz="2000" dirty="0">
                <a:latin typeface="Lucida Console" panose="020B0609040504020204" pitchFamily="49" charset="0"/>
              </a:rPr>
              <a:t>      1.726   3.477  0.00173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badX2          4.000      3.451   1.159  0.25660 </a:t>
            </a:r>
          </a:p>
        </p:txBody>
      </p:sp>
    </p:spTree>
    <p:extLst>
      <p:ext uri="{BB962C8B-B14F-4D97-AF65-F5344CB8AC3E}">
        <p14:creationId xmlns:p14="http://schemas.microsoft.com/office/powerpoint/2010/main" val="35790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5484-4ECF-40E7-AA91-6104308D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happens if we use dummy codes?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40008026"/>
                  </p:ext>
                </p:extLst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40008026"/>
                  </p:ext>
                </p:extLst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100385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772" t="-10588" r="-772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488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C478-6884-4BB3-B0C2-3B72D7FC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intercept?</a:t>
            </a:r>
            <a:br>
              <a:rPr lang="en-US" dirty="0"/>
            </a:br>
            <a:r>
              <a:rPr lang="en-US" dirty="0"/>
              <a:t>what are </a:t>
            </a:r>
            <a:r>
              <a:rPr lang="en-US"/>
              <a:t>the slopes?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BE4D6-17F8-45C2-A7FB-A1D119E00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Estimate Std. Error t value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  6.000      1.220   4.917  3.8e-05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D1             6.000      1.726   3.477  0.00173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D2             4.000      1.726   2.318  0.02827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00D76B-A555-366A-4996-A0D496C98457}"/>
              </a:ext>
            </a:extLst>
          </p:cNvPr>
          <p:cNvSpPr txBox="1"/>
          <p:nvPr/>
        </p:nvSpPr>
        <p:spPr>
          <a:xfrm>
            <a:off x="628650" y="4962617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even though dummy codes are not orthogonal (for linear algebra reasons that I don’t fully understand), the slopes are what we want them to be</a:t>
            </a:r>
          </a:p>
        </p:txBody>
      </p:sp>
    </p:spTree>
    <p:extLst>
      <p:ext uri="{BB962C8B-B14F-4D97-AF65-F5344CB8AC3E}">
        <p14:creationId xmlns:p14="http://schemas.microsoft.com/office/powerpoint/2010/main" val="252668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088E-8FE7-4517-A029-C5116ED1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ready for &gt;2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3CF51-C9BA-447B-BB32-030245F2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first lesson to learn: creating one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b="1" i="1" dirty="0"/>
              <a:t>won’t</a:t>
            </a:r>
            <a:r>
              <a:rPr lang="en-US" dirty="0"/>
              <a:t> suffice</a:t>
            </a:r>
          </a:p>
          <a:p>
            <a:r>
              <a:rPr lang="en-US" dirty="0"/>
              <a:t>let’s try</a:t>
            </a:r>
          </a:p>
          <a:p>
            <a:r>
              <a:rPr lang="en-US" dirty="0"/>
              <a:t>I have a data set with 3 groups, and I assigned values of X = 1, 2, and 3 to them, respectively</a:t>
            </a:r>
          </a:p>
        </p:txBody>
      </p:sp>
    </p:spTree>
    <p:extLst>
      <p:ext uri="{BB962C8B-B14F-4D97-AF65-F5344CB8AC3E}">
        <p14:creationId xmlns:p14="http://schemas.microsoft.com/office/powerpoint/2010/main" val="376985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A545-970E-4A74-BCCE-649E39317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AFFE-EBE3-4791-BF8E-50F10F03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0E0527-35C6-47F9-9C1F-399B1E069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4" y="286143"/>
            <a:ext cx="8380952" cy="6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3937-9AFD-4D4A-8B9C-71C94718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one </a:t>
            </a:r>
            <a:r>
              <a:rPr lang="en-US" i="1" dirty="0"/>
              <a:t>X</a:t>
            </a:r>
            <a:r>
              <a:rPr lang="en-US" dirty="0"/>
              <a:t> for &gt;2 groups will usually induce nonlinearity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C639-B62B-4444-97DA-E55AF2ADC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will </a:t>
            </a:r>
            <a:r>
              <a:rPr lang="en-US" b="1" i="1" dirty="0"/>
              <a:t>need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– 1 new variables to numerically code our </a:t>
            </a:r>
            <a:r>
              <a:rPr lang="en-US" i="1" dirty="0"/>
              <a:t>m</a:t>
            </a:r>
            <a:r>
              <a:rPr lang="en-US" dirty="0"/>
              <a:t> groups</a:t>
            </a:r>
          </a:p>
          <a:p>
            <a:r>
              <a:rPr lang="en-US" dirty="0"/>
              <a:t>the numbers we choose to indicate group membership will depend on what we want our slopes to tell us (among other constraints)</a:t>
            </a:r>
          </a:p>
        </p:txBody>
      </p:sp>
    </p:spTree>
    <p:extLst>
      <p:ext uri="{BB962C8B-B14F-4D97-AF65-F5344CB8AC3E}">
        <p14:creationId xmlns:p14="http://schemas.microsoft.com/office/powerpoint/2010/main" val="14271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C302-1487-4C43-8949-4DDD1787D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more </a:t>
            </a:r>
            <a:r>
              <a:rPr lang="en-US" i="1" dirty="0" err="1"/>
              <a:t>X</a:t>
            </a:r>
            <a:r>
              <a:rPr lang="en-US" dirty="0" err="1"/>
              <a:t>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8C7097-7D77-44D8-A919-14797204DA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we have </a:t>
                </a:r>
                <a:r>
                  <a:rPr lang="en-US" i="1" dirty="0"/>
                  <a:t>m</a:t>
                </a:r>
                <a:r>
                  <a:rPr lang="en-US" dirty="0"/>
                  <a:t> groups, we </a:t>
                </a:r>
                <a:r>
                  <a:rPr lang="en-US" b="1" i="1" dirty="0"/>
                  <a:t>need</a:t>
                </a:r>
                <a:r>
                  <a:rPr lang="en-US" dirty="0"/>
                  <a:t> </a:t>
                </a:r>
                <a:r>
                  <a:rPr lang="en-US" i="1" dirty="0"/>
                  <a:t>m</a:t>
                </a:r>
                <a:r>
                  <a:rPr lang="en-US" dirty="0"/>
                  <a:t> – 1 predictors (</a:t>
                </a:r>
                <a:r>
                  <a:rPr lang="en-US" i="1" dirty="0" err="1"/>
                  <a:t>X</a:t>
                </a:r>
                <a:r>
                  <a:rPr lang="en-US" dirty="0" err="1"/>
                  <a:t>s</a:t>
                </a:r>
                <a:r>
                  <a:rPr lang="en-US" dirty="0"/>
                  <a:t>), no more, no less</a:t>
                </a:r>
              </a:p>
              <a:p>
                <a:r>
                  <a:rPr lang="en-US" dirty="0"/>
                  <a:t>the predictors could (should?) be contrast codes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want contrasts to be </a:t>
                </a:r>
                <a:r>
                  <a:rPr lang="en-US" i="1" dirty="0"/>
                  <a:t>orthogonal</a:t>
                </a:r>
                <a:r>
                  <a:rPr lang="en-US" dirty="0"/>
                  <a:t> (independent)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8C7097-7D77-44D8-A919-14797204DA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12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FF6DA-E5AA-41B7-BA29-0F4ACCB8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6DDBF4-D10A-4987-9744-A8F0D4A055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defined mathematically (for contrast codes; will not work for dummy codes)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what?!</a:t>
                </a:r>
              </a:p>
              <a:p>
                <a:r>
                  <a:rPr lang="en-US" dirty="0"/>
                  <a:t>let’s look at some </a:t>
                </a:r>
                <a:r>
                  <a:rPr lang="en-US" i="1" dirty="0" err="1"/>
                  <a:t>X</a:t>
                </a:r>
                <a:r>
                  <a:rPr lang="en-US" dirty="0" err="1"/>
                  <a:t>s</a:t>
                </a:r>
                <a:r>
                  <a:rPr lang="en-US" dirty="0"/>
                  <a:t> for a three-group design and check for orthogonality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D6DDBF4-D10A-4987-9744-A8F0D4A055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r="-2164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58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three (</a:t>
                </a:r>
                <a:r>
                  <a:rPr lang="en-US" i="1" dirty="0"/>
                  <a:t>m</a:t>
                </a:r>
                <a:r>
                  <a:rPr lang="en-US" dirty="0"/>
                  <a:t> = 3) groups </a:t>
                </a:r>
                <a:r>
                  <a:rPr lang="en-US" dirty="0">
                    <a:sym typeface="Wingdings" panose="05000000000000000000" pitchFamily="2" charset="2"/>
                  </a:rPr>
                  <a:t> two </a:t>
                </a:r>
                <a:r>
                  <a:rPr lang="en-US" i="1" dirty="0" err="1">
                    <a:sym typeface="Wingdings" panose="05000000000000000000" pitchFamily="2" charset="2"/>
                  </a:rPr>
                  <a:t>X</a:t>
                </a:r>
                <a:r>
                  <a:rPr lang="en-US" dirty="0" err="1">
                    <a:sym typeface="Wingdings" panose="05000000000000000000" pitchFamily="2" charset="2"/>
                  </a:rPr>
                  <a:t>s</a:t>
                </a:r>
                <a:r>
                  <a:rPr lang="en-US" dirty="0">
                    <a:sym typeface="Wingdings" panose="05000000000000000000" pitchFamily="2" charset="2"/>
                  </a:rPr>
                  <a:t>, with the value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US" dirty="0"/>
                  <a:t> assigned to each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8756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15806658"/>
                  </p:ext>
                </p:extLst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86" t="-10588" r="-2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386" t="-10588" r="-1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386" t="-10588" r="-772" b="-4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7129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three (</a:t>
                </a:r>
                <a:r>
                  <a:rPr lang="en-US" i="1" dirty="0"/>
                  <a:t>m</a:t>
                </a:r>
                <a:r>
                  <a:rPr lang="en-US" dirty="0"/>
                  <a:t> = 3) groups </a:t>
                </a:r>
                <a:r>
                  <a:rPr lang="en-US" dirty="0">
                    <a:sym typeface="Wingdings" panose="05000000000000000000" pitchFamily="2" charset="2"/>
                  </a:rPr>
                  <a:t> two </a:t>
                </a:r>
                <a:r>
                  <a:rPr lang="en-US" i="1" dirty="0" err="1">
                    <a:sym typeface="Wingdings" panose="05000000000000000000" pitchFamily="2" charset="2"/>
                  </a:rPr>
                  <a:t>X</a:t>
                </a:r>
                <a:r>
                  <a:rPr lang="en-US" dirty="0" err="1">
                    <a:sym typeface="Wingdings" panose="05000000000000000000" pitchFamily="2" charset="2"/>
                  </a:rPr>
                  <a:t>s</a:t>
                </a:r>
                <a:r>
                  <a:rPr lang="en-US" dirty="0">
                    <a:sym typeface="Wingdings" panose="05000000000000000000" pitchFamily="2" charset="2"/>
                  </a:rPr>
                  <a:t>, with the value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US" dirty="0"/>
                  <a:t> assigned to each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C285484-4ECF-40E7-AA91-6104308D85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8756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90121071"/>
                  </p:ext>
                </p:extLst>
              </p:nvPr>
            </p:nvGraphicFramePr>
            <p:xfrm>
              <a:off x="1417320" y="2133600"/>
              <a:ext cx="630936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80323867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86" t="-10588" r="-2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386" t="-10588" r="-100772" b="-40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386" t="-10588" r="-772" b="-4035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6088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122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3951</TotalTime>
  <Words>926</Words>
  <Application>Microsoft Office PowerPoint</Application>
  <PresentationFormat>On-screen Show (4:3)</PresentationFormat>
  <Paragraphs>191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Lucida Console</vt:lpstr>
      <vt:lpstr>Wingdings</vt:lpstr>
      <vt:lpstr>Office Theme</vt:lpstr>
      <vt:lpstr>announcements</vt:lpstr>
      <vt:lpstr>categorical predictors (part 3: ANOVA)</vt:lpstr>
      <vt:lpstr>getting ready for &gt;2 groups</vt:lpstr>
      <vt:lpstr>PowerPoint Presentation</vt:lpstr>
      <vt:lpstr>using one X for &gt;2 groups will usually induce nonlinearity</vt:lpstr>
      <vt:lpstr>we need more Xs</vt:lpstr>
      <vt:lpstr>orthogonality</vt:lpstr>
      <vt:lpstr>three (m = 3) groups  two Xs, with the value of λ assigned to each</vt:lpstr>
      <vt:lpstr>three (m = 3) groups  two Xs, with the value of λ assigned to each</vt:lpstr>
      <vt:lpstr>how to choose contrast codes?</vt:lpstr>
      <vt:lpstr>a concrete example</vt:lpstr>
      <vt:lpstr>what predictions might we want to test?</vt:lpstr>
      <vt:lpstr>let’s test predictions 1 &amp; 2</vt:lpstr>
      <vt:lpstr>PowerPoint Presentation</vt:lpstr>
      <vt:lpstr>what do we get?</vt:lpstr>
      <vt:lpstr>what are the predicted scores?</vt:lpstr>
      <vt:lpstr>what is Model C?</vt:lpstr>
      <vt:lpstr>let’s focus on b1</vt:lpstr>
      <vt:lpstr>a different Model C</vt:lpstr>
      <vt:lpstr>why is orthogonality important? it forces tolerance = 1</vt:lpstr>
      <vt:lpstr>nonorthogonality  tolerance &lt; 1</vt:lpstr>
      <vt:lpstr>what happens if contrasts are not orthogonal?</vt:lpstr>
      <vt:lpstr>some parameters are not what they’re expected to be ...</vt:lpstr>
      <vt:lpstr>what happens if we use dummy codes?</vt:lpstr>
      <vt:lpstr>what is the intercept? what are the slopes?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266</cp:revision>
  <cp:lastPrinted>2022-02-28T19:04:23Z</cp:lastPrinted>
  <dcterms:created xsi:type="dcterms:W3CDTF">2020-09-14T17:59:42Z</dcterms:created>
  <dcterms:modified xsi:type="dcterms:W3CDTF">2024-02-05T17:20:17Z</dcterms:modified>
</cp:coreProperties>
</file>