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48" r:id="rId3"/>
    <p:sldId id="369" r:id="rId4"/>
    <p:sldId id="370" r:id="rId5"/>
    <p:sldId id="377" r:id="rId6"/>
    <p:sldId id="378" r:id="rId7"/>
    <p:sldId id="510" r:id="rId8"/>
    <p:sldId id="511" r:id="rId9"/>
    <p:sldId id="502" r:id="rId10"/>
    <p:sldId id="506" r:id="rId11"/>
    <p:sldId id="507" r:id="rId12"/>
    <p:sldId id="373" r:id="rId13"/>
    <p:sldId id="492" r:id="rId14"/>
    <p:sldId id="508" r:id="rId15"/>
    <p:sldId id="509" r:id="rId16"/>
    <p:sldId id="512" r:id="rId1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E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648" autoAdjust="0"/>
    <p:restoredTop sz="95481" autoAdjust="0"/>
  </p:normalViewPr>
  <p:slideViewPr>
    <p:cSldViewPr snapToGrid="0">
      <p:cViewPr varScale="1">
        <p:scale>
          <a:sx n="108" d="100"/>
          <a:sy n="108" d="100"/>
        </p:scale>
        <p:origin x="4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430E-62EA-4380-AD83-26253D40298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0ABF7-5DA6-4DAE-9D66-D47DA2B84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5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FF21D6-46DE-B862-F0BB-62FBAD692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DA7AA0-24C0-D0C7-58DF-402136EC61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CB50C-1947-412E-AF04-0039E5583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adjusting alpha vs adjusting p-values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B4C3A-F65D-570A-C039-2EC5EE55F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0ABF7-5DA6-4DAE-9D66-D47DA2B849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0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2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4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8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6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3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4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3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D506-6E56-483B-B68B-C7DF28956C0E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4889-DF3A-47BB-9020-9F4BB302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FD056-08F2-4A0B-ACD3-C957C88BD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8916" y="1122363"/>
            <a:ext cx="8446169" cy="2387600"/>
          </a:xfrm>
        </p:spPr>
        <p:txBody>
          <a:bodyPr>
            <a:noAutofit/>
          </a:bodyPr>
          <a:lstStyle/>
          <a:p>
            <a:r>
              <a:rPr lang="en-US" sz="4400" dirty="0"/>
              <a:t>categorical predictors</a:t>
            </a:r>
            <a:br>
              <a:rPr lang="en-US" sz="4400" dirty="0"/>
            </a:br>
            <a:r>
              <a:rPr lang="en-US" sz="4400" dirty="0"/>
              <a:t>(part 4: ANOVA)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0F7A5-A79F-4769-B836-D58812D43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February 7, 2024</a:t>
            </a:r>
          </a:p>
        </p:txBody>
      </p:sp>
    </p:spTree>
    <p:extLst>
      <p:ext uri="{BB962C8B-B14F-4D97-AF65-F5344CB8AC3E}">
        <p14:creationId xmlns:p14="http://schemas.microsoft.com/office/powerpoint/2010/main" val="155070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8540-56C2-4109-8EA2-5DEE9606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40965-B473-41F3-AF68-DFB4A14C7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each hypothesis test one does comes with a .05 error rate ...</a:t>
            </a:r>
          </a:p>
          <a:p>
            <a:r>
              <a:rPr lang="en-US" dirty="0"/>
              <a:t>... doing many hypothesis tests leads to a </a:t>
            </a:r>
            <a:r>
              <a:rPr lang="en-US" i="1" dirty="0"/>
              <a:t>familywise error rate</a:t>
            </a:r>
            <a:r>
              <a:rPr lang="en-US" dirty="0"/>
              <a:t> of &gt; .05</a:t>
            </a:r>
          </a:p>
          <a:p>
            <a:r>
              <a:rPr lang="en-US" i="1" dirty="0"/>
              <a:t>FWER</a:t>
            </a:r>
            <a:r>
              <a:rPr lang="en-US" dirty="0"/>
              <a:t> = the probability of at least one Type I error in a </a:t>
            </a:r>
            <a:r>
              <a:rPr lang="en-US" i="1" dirty="0"/>
              <a:t>family</a:t>
            </a:r>
            <a:r>
              <a:rPr lang="en-US" dirty="0"/>
              <a:t> of contrasts</a:t>
            </a:r>
          </a:p>
          <a:p>
            <a:r>
              <a:rPr lang="en-US" dirty="0"/>
              <a:t>important digression: what is a family?</a:t>
            </a:r>
          </a:p>
          <a:p>
            <a:pPr lvl="1"/>
            <a:r>
              <a:rPr lang="en-US" dirty="0"/>
              <a:t>is it all the hypothesis tests you do in your career?</a:t>
            </a:r>
          </a:p>
          <a:p>
            <a:pPr lvl="1"/>
            <a:r>
              <a:rPr lang="en-US" dirty="0"/>
              <a:t>is it all the hypothesis tests you do in one manuscript?</a:t>
            </a:r>
          </a:p>
          <a:p>
            <a:pPr lvl="1"/>
            <a:r>
              <a:rPr lang="en-US" dirty="0"/>
              <a:t>is it all the hypothesis tests you do for one model?</a:t>
            </a:r>
          </a:p>
        </p:txBody>
      </p:sp>
    </p:spTree>
    <p:extLst>
      <p:ext uri="{BB962C8B-B14F-4D97-AF65-F5344CB8AC3E}">
        <p14:creationId xmlns:p14="http://schemas.microsoft.com/office/powerpoint/2010/main" val="284803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9AF5-3F4E-4172-A9FD-9F06DCF25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6FD32-BD73-464E-8146-DC5220AEB0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use the Bonferroni (or Dunn-Bonferroni) procedure if your contrasts are </a:t>
                </a:r>
                <a:r>
                  <a:rPr lang="en-US" i="1" dirty="0"/>
                  <a:t>planned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c</a:t>
                </a:r>
                <a:r>
                  <a:rPr lang="en-US" dirty="0"/>
                  <a:t> = the number of contrasts you’ll perform</a:t>
                </a:r>
              </a:p>
              <a:p>
                <a:r>
                  <a:rPr lang="en-US" dirty="0"/>
                  <a:t>use an alpha level of .05/</a:t>
                </a:r>
                <a:r>
                  <a:rPr lang="en-US" i="1" dirty="0"/>
                  <a:t>c</a:t>
                </a:r>
                <a:r>
                  <a:rPr lang="en-US" dirty="0"/>
                  <a:t> to decide significance</a:t>
                </a:r>
              </a:p>
              <a:p>
                <a:r>
                  <a:rPr lang="en-US" dirty="0"/>
                  <a:t>e.g., if you’re doing 5 contrasts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.05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=.01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b="0" dirty="0">
                    <a:ea typeface="Cambria Math" panose="02040503050406030204" pitchFamily="18" charset="0"/>
                  </a:rPr>
                  <a:t>alternatively, take each </a:t>
                </a:r>
                <a:r>
                  <a:rPr lang="en-US" b="0" i="1" dirty="0">
                    <a:ea typeface="Cambria Math" panose="02040503050406030204" pitchFamily="18" charset="0"/>
                  </a:rPr>
                  <a:t>p</a:t>
                </a:r>
                <a:r>
                  <a:rPr lang="en-US" b="0" dirty="0">
                    <a:ea typeface="Cambria Math" panose="02040503050406030204" pitchFamily="18" charset="0"/>
                  </a:rPr>
                  <a:t> and multiply it by </a:t>
                </a:r>
                <a:r>
                  <a:rPr lang="en-US" b="0" i="1" dirty="0">
                    <a:ea typeface="Cambria Math" panose="02040503050406030204" pitchFamily="18" charset="0"/>
                  </a:rPr>
                  <a:t>c</a:t>
                </a:r>
                <a:r>
                  <a:rPr lang="en-US" b="0" dirty="0">
                    <a:ea typeface="Cambria Math" panose="02040503050406030204" pitchFamily="18" charset="0"/>
                  </a:rPr>
                  <a:t>, and then compare to </a:t>
                </a:r>
                <a:r>
                  <a:rPr lang="el-GR" b="0" i="1" dirty="0">
                    <a:ea typeface="Cambria Math" panose="02040503050406030204" pitchFamily="18" charset="0"/>
                  </a:rPr>
                  <a:t>α</a:t>
                </a:r>
                <a:r>
                  <a:rPr lang="en-US" b="0" dirty="0">
                    <a:ea typeface="Cambria Math" panose="02040503050406030204" pitchFamily="18" charset="0"/>
                  </a:rPr>
                  <a:t> (probably .05)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46FD32-BD73-464E-8146-DC5220AEB0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2801" r="-232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8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A0880-E735-41D6-9294-9B594D4F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“false discovery rate”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2C9E-96A0-480E-84F8-6CD34FE96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Bonferroni procedure is designed to minimize the probability of at least one Type I error occurring</a:t>
            </a:r>
          </a:p>
          <a:p>
            <a:r>
              <a:rPr lang="en-US" dirty="0"/>
              <a:t>other procedures are designed to minimize the proportion of Type I errors that occur (the “false discovery rate”)</a:t>
            </a:r>
          </a:p>
          <a:p>
            <a:r>
              <a:rPr lang="en-US" dirty="0"/>
              <a:t>a simple one is the </a:t>
            </a:r>
            <a:r>
              <a:rPr lang="en-US" dirty="0" err="1"/>
              <a:t>Benjamini</a:t>
            </a:r>
            <a:r>
              <a:rPr lang="en-US" dirty="0"/>
              <a:t>-Hochberg procedure</a:t>
            </a:r>
          </a:p>
        </p:txBody>
      </p:sp>
    </p:spTree>
    <p:extLst>
      <p:ext uri="{BB962C8B-B14F-4D97-AF65-F5344CB8AC3E}">
        <p14:creationId xmlns:p14="http://schemas.microsoft.com/office/powerpoint/2010/main" val="171054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BH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for any family of contrasts</a:t>
            </a:r>
          </a:p>
          <a:p>
            <a:pPr lvl="1"/>
            <a:r>
              <a:rPr lang="en-US" dirty="0"/>
              <a:t>find </a:t>
            </a:r>
            <a:r>
              <a:rPr lang="en-US" i="1" dirty="0"/>
              <a:t>p</a:t>
            </a:r>
            <a:r>
              <a:rPr lang="en-US" dirty="0"/>
              <a:t>-values for contrasts</a:t>
            </a:r>
          </a:p>
          <a:p>
            <a:pPr lvl="1"/>
            <a:r>
              <a:rPr lang="en-US" dirty="0"/>
              <a:t>rank the </a:t>
            </a:r>
            <a:r>
              <a:rPr lang="en-US" i="1" dirty="0"/>
              <a:t>p</a:t>
            </a:r>
            <a:r>
              <a:rPr lang="en-US" dirty="0"/>
              <a:t>-values from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to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(small to large)</a:t>
            </a:r>
          </a:p>
          <a:p>
            <a:pPr lvl="2"/>
            <a:r>
              <a:rPr lang="en-US" dirty="0"/>
              <a:t>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, all are significant</a:t>
            </a:r>
          </a:p>
          <a:p>
            <a:pPr lvl="2"/>
            <a:r>
              <a:rPr lang="en-US" dirty="0"/>
              <a:t>if not, check 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 – 1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 / 2; all remaining significant</a:t>
            </a:r>
          </a:p>
          <a:p>
            <a:pPr lvl="2"/>
            <a:r>
              <a:rPr lang="en-US" dirty="0"/>
              <a:t>if not, check if </a:t>
            </a:r>
            <a:r>
              <a:rPr lang="en-US" i="1" dirty="0" err="1"/>
              <a:t>p</a:t>
            </a:r>
            <a:r>
              <a:rPr lang="en-US" baseline="-25000" dirty="0" err="1"/>
              <a:t>K</a:t>
            </a:r>
            <a:r>
              <a:rPr lang="en-US" baseline="-25000" dirty="0"/>
              <a:t> – 2</a:t>
            </a:r>
            <a:r>
              <a:rPr lang="en-US" dirty="0"/>
              <a:t> &lt; </a:t>
            </a:r>
            <a:r>
              <a:rPr lang="en-US" i="1" dirty="0"/>
              <a:t>FWER</a:t>
            </a:r>
            <a:r>
              <a:rPr lang="en-US" dirty="0"/>
              <a:t> / 3; etc.</a:t>
            </a:r>
          </a:p>
        </p:txBody>
      </p:sp>
    </p:spTree>
    <p:extLst>
      <p:ext uri="{BB962C8B-B14F-4D97-AF65-F5344CB8AC3E}">
        <p14:creationId xmlns:p14="http://schemas.microsoft.com/office/powerpoint/2010/main" val="402572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850EB-CEB3-4ECF-AEAA-FD503D4B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Type I error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C944-E22C-4EE4-B76F-36FA6928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for unplanned (post-hoc, data-snooping) contrasts, use Scheffe’s procedure</a:t>
            </a:r>
          </a:p>
          <a:p>
            <a:r>
              <a:rPr lang="en-US" dirty="0"/>
              <a:t>it’s the method of last resort</a:t>
            </a:r>
          </a:p>
        </p:txBody>
      </p:sp>
    </p:spTree>
    <p:extLst>
      <p:ext uri="{BB962C8B-B14F-4D97-AF65-F5344CB8AC3E}">
        <p14:creationId xmlns:p14="http://schemas.microsoft.com/office/powerpoint/2010/main" val="390956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0C237-09EC-4507-8613-E76ABAB43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about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F261-ED24-42BD-A2DF-B31F5D502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a Bonferroni-corrected </a:t>
            </a:r>
            <a:r>
              <a:rPr lang="el-GR" i="1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.05/3 = .017 was used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.001.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.03.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.26.</a:t>
            </a:r>
          </a:p>
        </p:txBody>
      </p:sp>
    </p:spTree>
    <p:extLst>
      <p:ext uri="{BB962C8B-B14F-4D97-AF65-F5344CB8AC3E}">
        <p14:creationId xmlns:p14="http://schemas.microsoft.com/office/powerpoint/2010/main" val="1974886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82630F-1018-84AD-8001-82EDF0F40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49B9-F434-6225-0AF2-6E4258031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E776D-89AA-BA63-C40F-B77C3B31C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pairwise comparisons were executed by orthogonal contrasts. To control the Type I error rate, </a:t>
            </a:r>
            <a:r>
              <a:rPr lang="en-US" dirty="0">
                <a:solidFill>
                  <a:srgbClr val="FF0000"/>
                </a:solidFill>
              </a:rPr>
              <a:t>Bonferroni-corrected </a:t>
            </a:r>
            <a:r>
              <a:rPr lang="en-US" i="1" dirty="0">
                <a:solidFill>
                  <a:srgbClr val="FF0000"/>
                </a:solidFill>
              </a:rPr>
              <a:t>p</a:t>
            </a:r>
            <a:r>
              <a:rPr lang="en-US" dirty="0">
                <a:solidFill>
                  <a:srgbClr val="FF0000"/>
                </a:solidFill>
              </a:rPr>
              <a:t>-values were used with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>
                <a:solidFill>
                  <a:srgbClr val="FF0000"/>
                </a:solidFill>
              </a:rPr>
              <a:t> = .05</a:t>
            </a:r>
            <a:r>
              <a:rPr lang="en-US" dirty="0"/>
              <a:t>. The imagery group (</a:t>
            </a:r>
            <a:r>
              <a:rPr lang="en-US" i="1" dirty="0"/>
              <a:t>M</a:t>
            </a:r>
            <a:r>
              <a:rPr lang="en-US" dirty="0"/>
              <a:t> = 12) had 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3.48, </a:t>
            </a:r>
            <a:r>
              <a:rPr lang="en-US" i="1" dirty="0"/>
              <a:t>p</a:t>
            </a:r>
            <a:r>
              <a:rPr lang="en-US" dirty="0"/>
              <a:t> = .005. The rhyme group (</a:t>
            </a:r>
            <a:r>
              <a:rPr lang="en-US" i="1" dirty="0"/>
              <a:t>M</a:t>
            </a:r>
            <a:r>
              <a:rPr lang="en-US" dirty="0"/>
              <a:t> = 10) had non-significantly better memory than the control group (</a:t>
            </a:r>
            <a:r>
              <a:rPr lang="en-US" i="1" dirty="0"/>
              <a:t>M</a:t>
            </a:r>
            <a:r>
              <a:rPr lang="en-US" dirty="0"/>
              <a:t> = 6), </a:t>
            </a:r>
            <a:r>
              <a:rPr lang="en-US" i="1" dirty="0"/>
              <a:t>t</a:t>
            </a:r>
            <a:r>
              <a:rPr lang="en-US" dirty="0"/>
              <a:t>(27) = 2.32, </a:t>
            </a:r>
            <a:r>
              <a:rPr lang="en-US" i="1" dirty="0"/>
              <a:t>p</a:t>
            </a:r>
            <a:r>
              <a:rPr lang="en-US" dirty="0"/>
              <a:t> = .085. The imagery and rhyme groups also did not differ significantly, </a:t>
            </a:r>
            <a:r>
              <a:rPr lang="en-US" i="1" dirty="0"/>
              <a:t>t</a:t>
            </a:r>
            <a:r>
              <a:rPr lang="en-US" dirty="0"/>
              <a:t>(27) = 1.16, </a:t>
            </a:r>
            <a:r>
              <a:rPr lang="en-US" i="1" dirty="0"/>
              <a:t>p</a:t>
            </a:r>
            <a:r>
              <a:rPr lang="en-US" dirty="0"/>
              <a:t> = .77.</a:t>
            </a:r>
          </a:p>
        </p:txBody>
      </p:sp>
    </p:spTree>
    <p:extLst>
      <p:ext uri="{BB962C8B-B14F-4D97-AF65-F5344CB8AC3E}">
        <p14:creationId xmlns:p14="http://schemas.microsoft.com/office/powerpoint/2010/main" val="41032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DFB7D-2532-48C3-890C-C6F7FC7A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54DE7-85C6-4270-9B5F-9591E1A98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a (hypothetical) study designed to test different memory strategies, participants were randomly assigned to learn a list of words using one of three strategies: form a mental image; find a rhyme; or just to study the list; after study &amp; a delay, they’re given a recall test</a:t>
            </a:r>
          </a:p>
          <a:p>
            <a:r>
              <a:rPr lang="en-US" dirty="0"/>
              <a:t>the main results are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  group       M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1 control     6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2 image      12</a:t>
            </a:r>
          </a:p>
          <a:p>
            <a:pPr marL="0" indent="0" algn="ctr">
              <a:buNone/>
            </a:pPr>
            <a:r>
              <a:rPr lang="en-US" sz="2600" dirty="0">
                <a:latin typeface="Lucida Console" panose="020B0609040504020204" pitchFamily="49" charset="0"/>
              </a:rPr>
              <a:t>3 rhyme      10</a:t>
            </a:r>
          </a:p>
        </p:txBody>
      </p:sp>
    </p:spTree>
    <p:extLst>
      <p:ext uri="{BB962C8B-B14F-4D97-AF65-F5344CB8AC3E}">
        <p14:creationId xmlns:p14="http://schemas.microsoft.com/office/powerpoint/2010/main" val="349308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85484-4ECF-40E7-AA91-6104308D8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happens if we use dummy codes?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45591088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6017D6E-06A1-47E6-B98E-F120B1ED916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945591088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100385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772" t="-10588" r="-772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4886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AC478-6884-4BB3-B0C2-3B72D7FCF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intercept?</a:t>
            </a:r>
            <a:br>
              <a:rPr lang="en-US" dirty="0"/>
            </a:br>
            <a:r>
              <a:rPr lang="en-US" dirty="0"/>
              <a:t>what are </a:t>
            </a:r>
            <a:r>
              <a:rPr lang="en-US"/>
              <a:t>the slopes?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BE4D6-17F8-45C2-A7FB-A1D119E00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&gt; summary(</a:t>
            </a:r>
            <a:r>
              <a:rPr lang="en-US" sz="2000" dirty="0" err="1">
                <a:latin typeface="Lucida Console" panose="020B0609040504020204" pitchFamily="49" charset="0"/>
              </a:rPr>
              <a:t>modelDummy</a:t>
            </a:r>
            <a:r>
              <a:rPr lang="en-US" sz="20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            </a:t>
            </a:r>
            <a:r>
              <a:rPr lang="en-US" sz="2000" b="1" dirty="0">
                <a:latin typeface="Lucida Console" panose="020B0609040504020204" pitchFamily="49" charset="0"/>
              </a:rPr>
              <a:t>Estimate</a:t>
            </a:r>
            <a:r>
              <a:rPr lang="en-US" sz="2000" dirty="0">
                <a:latin typeface="Lucida Console" panose="020B0609040504020204" pitchFamily="49" charset="0"/>
              </a:rPr>
              <a:t> Std. Error t value </a:t>
            </a:r>
            <a:r>
              <a:rPr lang="en-US" sz="2000" dirty="0" err="1">
                <a:latin typeface="Lucida Console" panose="020B0609040504020204" pitchFamily="49" charset="0"/>
              </a:rPr>
              <a:t>Pr</a:t>
            </a:r>
            <a:r>
              <a:rPr lang="en-US" sz="20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(Intercept)    6.000      1.220   4.917  3.8e-05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D1             6.000      1.726   3.477  0.00173</a:t>
            </a:r>
          </a:p>
          <a:p>
            <a:pPr marL="0" indent="0">
              <a:buNone/>
            </a:pPr>
            <a:r>
              <a:rPr lang="en-US" sz="2000" dirty="0">
                <a:latin typeface="Lucida Console" panose="020B0609040504020204" pitchFamily="49" charset="0"/>
              </a:rPr>
              <a:t>D2             4.000      1.726   2.318  0.02827 </a:t>
            </a: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8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6FB2E-068B-411D-A792-ED0CA1588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dummy code slopes “ignore” a group?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A1E4E92-32C0-4A37-BE57-D77385D29AE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9675317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A1E4E92-32C0-4A37-BE57-D77385D29AE1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9675317"/>
                  </p:ext>
                </p:extLst>
              </p:nvPr>
            </p:nvGraphicFramePr>
            <p:xfrm>
              <a:off x="2205990" y="2392680"/>
              <a:ext cx="4732020" cy="20726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77340">
                      <a:extLst>
                        <a:ext uri="{9D8B030D-6E8A-4147-A177-3AD203B41FA5}">
                          <a16:colId xmlns:a16="http://schemas.microsoft.com/office/drawing/2014/main" val="3183110296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3529405903"/>
                        </a:ext>
                      </a:extLst>
                    </a:gridCol>
                    <a:gridCol w="1577340">
                      <a:extLst>
                        <a:ext uri="{9D8B030D-6E8A-4147-A177-3AD203B41FA5}">
                          <a16:colId xmlns:a16="http://schemas.microsoft.com/office/drawing/2014/main" val="2683827141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group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000" t="-10588" r="-100385" b="-3341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772" t="-10588" r="-772" b="-3341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08414934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image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4551272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rhyme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515269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control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>
                              <a:solidFill>
                                <a:srgbClr val="FF000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>
                              <a:solidFill>
                                <a:srgbClr val="0070C0"/>
                              </a:solidFill>
                            </a:rPr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035230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5F823E0-394E-443D-BE2C-E5A1F0A045D4}"/>
              </a:ext>
            </a:extLst>
          </p:cNvPr>
          <p:cNvSpPr txBox="1"/>
          <p:nvPr/>
        </p:nvSpPr>
        <p:spPr>
          <a:xfrm>
            <a:off x="2265218" y="5870864"/>
            <a:ext cx="320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slope is </a:t>
            </a:r>
            <a:r>
              <a:rPr lang="en-US" sz="2400" dirty="0" err="1">
                <a:solidFill>
                  <a:srgbClr val="FF0000"/>
                </a:solidFill>
              </a:rPr>
              <a:t>M</a:t>
            </a:r>
            <a:r>
              <a:rPr lang="en-US" sz="2400" baseline="-25000" dirty="0" err="1">
                <a:solidFill>
                  <a:srgbClr val="FF0000"/>
                </a:solidFill>
              </a:rPr>
              <a:t>image</a:t>
            </a:r>
            <a:r>
              <a:rPr lang="en-US" sz="2400" dirty="0">
                <a:solidFill>
                  <a:srgbClr val="FF0000"/>
                </a:solidFill>
              </a:rPr>
              <a:t> - </a:t>
            </a:r>
            <a:r>
              <a:rPr lang="en-US" sz="2400" dirty="0" err="1">
                <a:solidFill>
                  <a:srgbClr val="FF0000"/>
                </a:solidFill>
              </a:rPr>
              <a:t>M</a:t>
            </a:r>
            <a:r>
              <a:rPr lang="en-US" sz="2400" baseline="-25000" dirty="0" err="1">
                <a:solidFill>
                  <a:srgbClr val="FF0000"/>
                </a:solidFill>
              </a:rPr>
              <a:t>control</a:t>
            </a:r>
            <a:endParaRPr lang="en-US" sz="2400" baseline="-250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325217-6777-40EC-9145-D68661F35FAA}"/>
              </a:ext>
            </a:extLst>
          </p:cNvPr>
          <p:cNvSpPr txBox="1"/>
          <p:nvPr/>
        </p:nvSpPr>
        <p:spPr>
          <a:xfrm>
            <a:off x="4890654" y="4982440"/>
            <a:ext cx="3205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70C0"/>
                </a:solidFill>
              </a:rPr>
              <a:t>slope is </a:t>
            </a:r>
            <a:r>
              <a:rPr lang="en-US" sz="2400" dirty="0" err="1">
                <a:solidFill>
                  <a:srgbClr val="0070C0"/>
                </a:solidFill>
              </a:rPr>
              <a:t>M</a:t>
            </a:r>
            <a:r>
              <a:rPr lang="en-US" sz="2400" baseline="-25000" dirty="0" err="1">
                <a:solidFill>
                  <a:srgbClr val="0070C0"/>
                </a:solidFill>
              </a:rPr>
              <a:t>rhyme</a:t>
            </a:r>
            <a:r>
              <a:rPr lang="en-US" sz="2400" dirty="0">
                <a:solidFill>
                  <a:srgbClr val="0070C0"/>
                </a:solidFill>
              </a:rPr>
              <a:t> - </a:t>
            </a:r>
            <a:r>
              <a:rPr lang="en-US" sz="2400" dirty="0" err="1">
                <a:solidFill>
                  <a:srgbClr val="0070C0"/>
                </a:solidFill>
              </a:rPr>
              <a:t>M</a:t>
            </a:r>
            <a:r>
              <a:rPr lang="en-US" sz="2400" baseline="-25000" dirty="0" err="1">
                <a:solidFill>
                  <a:srgbClr val="0070C0"/>
                </a:solidFill>
              </a:rPr>
              <a:t>control</a:t>
            </a:r>
            <a:endParaRPr lang="en-US" sz="2400" baseline="-25000" dirty="0">
              <a:solidFill>
                <a:srgbClr val="0070C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69297E-063F-413E-934D-3A5CD7478F4E}"/>
              </a:ext>
            </a:extLst>
          </p:cNvPr>
          <p:cNvCxnSpPr>
            <a:stCxn id="5" idx="0"/>
            <a:endCxn id="4" idx="2"/>
          </p:cNvCxnSpPr>
          <p:nvPr/>
        </p:nvCxnSpPr>
        <p:spPr>
          <a:xfrm flipV="1">
            <a:off x="3868016" y="4465320"/>
            <a:ext cx="703984" cy="14055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27ED4C-1794-4D8D-BC0E-3BD20A21BD16}"/>
              </a:ext>
            </a:extLst>
          </p:cNvPr>
          <p:cNvCxnSpPr>
            <a:stCxn id="6" idx="0"/>
          </p:cNvCxnSpPr>
          <p:nvPr/>
        </p:nvCxnSpPr>
        <p:spPr>
          <a:xfrm flipH="1" flipV="1">
            <a:off x="6182591" y="4465320"/>
            <a:ext cx="310861" cy="51712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80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B38F5619-1EAF-4404-9CDC-3463B4C9C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9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8028-56EE-C2B4-FBC4-3B1807B3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defaults to dummy codes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03E5E-AEC2-68FE-85F2-A6FA4DA68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summary of </a:t>
            </a:r>
            <a:r>
              <a:rPr lang="en-US" dirty="0" err="1">
                <a:latin typeface="Lucida Console" panose="020B0609040504020204" pitchFamily="49" charset="0"/>
              </a:rPr>
              <a:t>lm</a:t>
            </a:r>
            <a:r>
              <a:rPr lang="en-US" dirty="0">
                <a:latin typeface="Lucida Console" panose="020B0609040504020204" pitchFamily="49" charset="0"/>
              </a:rPr>
              <a:t>(memory ~ group)</a:t>
            </a:r>
            <a:r>
              <a:rPr lang="en-US" dirty="0"/>
              <a:t>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  Estimate Std. Error t value </a:t>
            </a:r>
            <a:r>
              <a:rPr lang="en-US" sz="1800" dirty="0" err="1">
                <a:latin typeface="Lucida Console" panose="020B0609040504020204" pitchFamily="49" charset="0"/>
              </a:rPr>
              <a:t>Pr</a:t>
            </a:r>
            <a:r>
              <a:rPr lang="en-US" sz="18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(Intercept)    6.000      1.220   4.917  3.8e-05 ***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groupimage</a:t>
            </a:r>
            <a:r>
              <a:rPr lang="en-US" sz="1800" dirty="0">
                <a:latin typeface="Lucida Console" panose="020B0609040504020204" pitchFamily="49" charset="0"/>
              </a:rPr>
              <a:t>     6.000      1.726   3.477  0.00173 ** </a:t>
            </a: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grouprhyme</a:t>
            </a:r>
            <a:r>
              <a:rPr lang="en-US" sz="1800" dirty="0">
                <a:latin typeface="Lucida Console" panose="020B0609040504020204" pitchFamily="49" charset="0"/>
              </a:rPr>
              <a:t>     4.000      1.726   2.318  0.02827 * 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summary(</a:t>
            </a:r>
            <a:r>
              <a:rPr lang="en-US" sz="1800" dirty="0" err="1">
                <a:latin typeface="Lucida Console" panose="020B0609040504020204" pitchFamily="49" charset="0"/>
              </a:rPr>
              <a:t>modelDummy</a:t>
            </a:r>
            <a:r>
              <a:rPr lang="en-US" sz="1800" dirty="0">
                <a:latin typeface="Lucida Console" panose="020B06090405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            </a:t>
            </a:r>
            <a:r>
              <a:rPr lang="en-US" sz="1800" b="1" dirty="0">
                <a:latin typeface="Lucida Console" panose="020B0609040504020204" pitchFamily="49" charset="0"/>
              </a:rPr>
              <a:t>Estimate</a:t>
            </a:r>
            <a:r>
              <a:rPr lang="en-US" sz="1800" dirty="0">
                <a:latin typeface="Lucida Console" panose="020B0609040504020204" pitchFamily="49" charset="0"/>
              </a:rPr>
              <a:t> Std. Error t value </a:t>
            </a:r>
            <a:r>
              <a:rPr lang="en-US" sz="1800" dirty="0" err="1">
                <a:latin typeface="Lucida Console" panose="020B0609040504020204" pitchFamily="49" charset="0"/>
              </a:rPr>
              <a:t>Pr</a:t>
            </a:r>
            <a:r>
              <a:rPr lang="en-US" sz="1800" dirty="0">
                <a:latin typeface="Lucida Console" panose="020B0609040504020204" pitchFamily="49" charset="0"/>
              </a:rPr>
              <a:t>(&gt;|t|)   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(Intercept)    6.000      1.220   4.917  3.8e-05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D1             6.000      1.726   3.477  0.00173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D2             4.000      1.726   2.318  0.02827 </a:t>
            </a:r>
          </a:p>
          <a:p>
            <a:pPr marL="0" indent="0">
              <a:buNone/>
            </a:pP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4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3007-BD8F-A314-A0DC-39A6FDDFE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“model F” is the same regardless of coding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FFA2ED-90A6-0AFF-C5F7-B649C1B27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415377"/>
              </p:ext>
            </p:extLst>
          </p:nvPr>
        </p:nvGraphicFramePr>
        <p:xfrm>
          <a:off x="1827322" y="2049755"/>
          <a:ext cx="2391051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017">
                  <a:extLst>
                    <a:ext uri="{9D8B030D-6E8A-4147-A177-3AD203B41FA5}">
                      <a16:colId xmlns:a16="http://schemas.microsoft.com/office/drawing/2014/main" val="28810083"/>
                    </a:ext>
                  </a:extLst>
                </a:gridCol>
                <a:gridCol w="797017">
                  <a:extLst>
                    <a:ext uri="{9D8B030D-6E8A-4147-A177-3AD203B41FA5}">
                      <a16:colId xmlns:a16="http://schemas.microsoft.com/office/drawing/2014/main" val="1094801477"/>
                    </a:ext>
                  </a:extLst>
                </a:gridCol>
                <a:gridCol w="797017">
                  <a:extLst>
                    <a:ext uri="{9D8B030D-6E8A-4147-A177-3AD203B41FA5}">
                      <a16:colId xmlns:a16="http://schemas.microsoft.com/office/drawing/2014/main" val="2731891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21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81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5003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4EB9D3-6253-3153-61DC-91AB444E3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590239"/>
              </p:ext>
            </p:extLst>
          </p:nvPr>
        </p:nvGraphicFramePr>
        <p:xfrm>
          <a:off x="4925627" y="2049755"/>
          <a:ext cx="2874865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7017">
                  <a:extLst>
                    <a:ext uri="{9D8B030D-6E8A-4147-A177-3AD203B41FA5}">
                      <a16:colId xmlns:a16="http://schemas.microsoft.com/office/drawing/2014/main" val="28810083"/>
                    </a:ext>
                  </a:extLst>
                </a:gridCol>
                <a:gridCol w="1038924">
                  <a:extLst>
                    <a:ext uri="{9D8B030D-6E8A-4147-A177-3AD203B41FA5}">
                      <a16:colId xmlns:a16="http://schemas.microsoft.com/office/drawing/2014/main" val="1094801477"/>
                    </a:ext>
                  </a:extLst>
                </a:gridCol>
                <a:gridCol w="1038924">
                  <a:extLst>
                    <a:ext uri="{9D8B030D-6E8A-4147-A177-3AD203B41FA5}">
                      <a16:colId xmlns:a16="http://schemas.microsoft.com/office/drawing/2014/main" val="2731891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strange1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strange2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21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81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14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55003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765C032-872C-DA5E-9FEA-3F4C5026B69C}"/>
              </a:ext>
            </a:extLst>
          </p:cNvPr>
          <p:cNvSpPr txBox="1"/>
          <p:nvPr/>
        </p:nvSpPr>
        <p:spPr>
          <a:xfrm>
            <a:off x="2319770" y="379076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F(2, 27) = 6.3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7826C-4397-DD45-281F-84738C7EC00E}"/>
              </a:ext>
            </a:extLst>
          </p:cNvPr>
          <p:cNvSpPr txBox="1"/>
          <p:nvPr/>
        </p:nvSpPr>
        <p:spPr>
          <a:xfrm>
            <a:off x="5765786" y="379076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F(2, 27) = 6.3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1B3CC3-F253-8833-0716-9FCCE026F763}"/>
                  </a:ext>
                </a:extLst>
              </p:cNvPr>
              <p:cNvSpPr txBox="1"/>
              <p:nvPr/>
            </p:nvSpPr>
            <p:spPr>
              <a:xfrm>
                <a:off x="1630682" y="4714043"/>
                <a:ext cx="5882636" cy="1492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Why?</a:t>
                </a:r>
              </a:p>
              <a:p>
                <a:r>
                  <a:rPr lang="en-US" dirty="0"/>
                  <a:t>Whatever values are assigned to groups, model </a:t>
                </a:r>
                <a:r>
                  <a:rPr lang="en-US" i="1" dirty="0"/>
                  <a:t>F</a:t>
                </a:r>
                <a:r>
                  <a:rPr lang="en-US" dirty="0"/>
                  <a:t> is based on</a:t>
                </a:r>
              </a:p>
              <a:p>
                <a:endParaRPr lang="en-US" dirty="0"/>
              </a:p>
              <a:p>
                <a:r>
                  <a:rPr lang="en-US" dirty="0"/>
                  <a:t>Model A: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Model 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1B3CC3-F253-8833-0716-9FCCE026F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82" y="4714043"/>
                <a:ext cx="5882636" cy="1492203"/>
              </a:xfrm>
              <a:prstGeom prst="rect">
                <a:avLst/>
              </a:prstGeom>
              <a:blipFill>
                <a:blip r:embed="rId2"/>
                <a:stretch>
                  <a:fillRect l="-934" t="-204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151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0B7A-46B6-4EE6-9B00-58EC18B01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pairwise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B3A2E-E48C-48CB-9E0C-0011BA3C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very</a:t>
            </a:r>
            <a:r>
              <a:rPr lang="en-US" dirty="0"/>
              <a:t> often the contrasts of interest in a one-factor study are simply comparisons between all possible pairs of groups</a:t>
            </a:r>
          </a:p>
          <a:p>
            <a:r>
              <a:rPr lang="en-US" dirty="0"/>
              <a:t>this is clunky to execute using orthogonal contrasts</a:t>
            </a:r>
          </a:p>
          <a:p>
            <a:r>
              <a:rPr lang="en-US" dirty="0"/>
              <a:t>it requires redoing analyses multiple times and ignoring some results</a:t>
            </a:r>
          </a:p>
          <a:p>
            <a:r>
              <a:rPr lang="en-US" dirty="0"/>
              <a:t>the </a:t>
            </a:r>
            <a:r>
              <a:rPr lang="en-US" sz="2400" dirty="0" err="1">
                <a:latin typeface="Lucida Console" panose="020B0609040504020204" pitchFamily="49" charset="0"/>
              </a:rPr>
              <a:t>pairwise.t.test</a:t>
            </a:r>
            <a:r>
              <a:rPr lang="en-US" sz="2400" dirty="0">
                <a:latin typeface="Lucida Console" panose="020B0609040504020204" pitchFamily="49" charset="0"/>
              </a:rPr>
              <a:t> </a:t>
            </a:r>
            <a:r>
              <a:rPr lang="en-US" dirty="0"/>
              <a:t>function is handy for executing only pairwise comparisons</a:t>
            </a:r>
          </a:p>
          <a:p>
            <a:r>
              <a:rPr lang="en-US" dirty="0"/>
              <a:t>it comes with an argument that allows one to control Type I errors ...</a:t>
            </a:r>
          </a:p>
        </p:txBody>
      </p:sp>
    </p:spTree>
    <p:extLst>
      <p:ext uri="{BB962C8B-B14F-4D97-AF65-F5344CB8AC3E}">
        <p14:creationId xmlns:p14="http://schemas.microsoft.com/office/powerpoint/2010/main" val="229474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4036</TotalTime>
  <Words>966</Words>
  <Application>Microsoft Office PowerPoint</Application>
  <PresentationFormat>On-screen Show (4:3)</PresentationFormat>
  <Paragraphs>131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Lucida Console</vt:lpstr>
      <vt:lpstr>Office Theme</vt:lpstr>
      <vt:lpstr>categorical predictors (part 4: ANOVA)</vt:lpstr>
      <vt:lpstr>a concrete example</vt:lpstr>
      <vt:lpstr>what happens if we use dummy codes?</vt:lpstr>
      <vt:lpstr>what is the intercept? what are the slopes?</vt:lpstr>
      <vt:lpstr>why do dummy code slopes “ignore” a group?</vt:lpstr>
      <vt:lpstr>PowerPoint Presentation</vt:lpstr>
      <vt:lpstr>R defaults to dummy codes</vt:lpstr>
      <vt:lpstr>“model F” is the same regardless of coding</vt:lpstr>
      <vt:lpstr>pairwise comparisons</vt:lpstr>
      <vt:lpstr>controlling Type I error rates</vt:lpstr>
      <vt:lpstr>controlling Type I error rates</vt:lpstr>
      <vt:lpstr>controlling the “false discovery rate”</vt:lpstr>
      <vt:lpstr>BH procedure</vt:lpstr>
      <vt:lpstr>controlling Type I error rates</vt:lpstr>
      <vt:lpstr>writing about results</vt:lpstr>
      <vt:lpstr>or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Monday!</dc:title>
  <dc:creator>William Levine</dc:creator>
  <cp:lastModifiedBy>Bill Levine</cp:lastModifiedBy>
  <cp:revision>272</cp:revision>
  <cp:lastPrinted>2022-02-28T19:04:23Z</cp:lastPrinted>
  <dcterms:created xsi:type="dcterms:W3CDTF">2020-09-14T17:59:42Z</dcterms:created>
  <dcterms:modified xsi:type="dcterms:W3CDTF">2024-02-07T17:47:56Z</dcterms:modified>
</cp:coreProperties>
</file>