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6" r:id="rId18"/>
    <p:sldId id="315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75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114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amanetwork.com/journals/jamainternalmedicine/fullarticle/2269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predictors,</a:t>
            </a:r>
            <a:br>
              <a:rPr lang="en-US" sz="4400" dirty="0"/>
            </a:br>
            <a:r>
              <a:rPr lang="en-US" sz="4400" dirty="0"/>
              <a:t>part 1: dichotomous predictors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January 29, 2023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3132-4547-441A-9B8A-1FCC8E80E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slope?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C1CF2-66FA-4C2C-8A02-487E0D9E9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it ever was</a:t>
            </a:r>
          </a:p>
          <a:p>
            <a:r>
              <a:rPr lang="en-US" dirty="0"/>
              <a:t>the predicted change as </a:t>
            </a:r>
            <a:r>
              <a:rPr lang="en-US" i="1" dirty="0"/>
              <a:t>X</a:t>
            </a:r>
            <a:r>
              <a:rPr lang="en-US" dirty="0"/>
              <a:t> increases by 1</a:t>
            </a:r>
          </a:p>
          <a:p>
            <a:r>
              <a:rPr lang="en-US" dirty="0"/>
              <a:t>here, </a:t>
            </a:r>
            <a:r>
              <a:rPr lang="en-US" i="1" u="sng" dirty="0"/>
              <a:t>increases by 1</a:t>
            </a:r>
            <a:r>
              <a:rPr lang="en-US" i="1" dirty="0"/>
              <a:t> </a:t>
            </a:r>
            <a:r>
              <a:rPr lang="en-US" dirty="0"/>
              <a:t>means changing from </a:t>
            </a:r>
            <a:r>
              <a:rPr lang="en-US" i="1" dirty="0"/>
              <a:t>X</a:t>
            </a:r>
            <a:r>
              <a:rPr lang="en-US" dirty="0"/>
              <a:t> = 1 (the exercise group) to </a:t>
            </a:r>
            <a:r>
              <a:rPr lang="en-US" i="1" dirty="0"/>
              <a:t>X</a:t>
            </a:r>
            <a:r>
              <a:rPr lang="en-US" dirty="0"/>
              <a:t> = 2 (the control group)</a:t>
            </a:r>
          </a:p>
          <a:p>
            <a:r>
              <a:rPr lang="en-US" dirty="0"/>
              <a:t>that is, if one is in the control group, their predicted stride length is -3 relative to the predicted stride length in the exercise group</a:t>
            </a:r>
          </a:p>
          <a:p>
            <a:r>
              <a:rPr lang="en-US" dirty="0"/>
              <a:t>alternatively, we predict 23” for the exercise group and 20” for the control group</a:t>
            </a:r>
          </a:p>
        </p:txBody>
      </p:sp>
    </p:spTree>
    <p:extLst>
      <p:ext uri="{BB962C8B-B14F-4D97-AF65-F5344CB8AC3E}">
        <p14:creationId xmlns:p14="http://schemas.microsoft.com/office/powerpoint/2010/main" val="110288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F7EB-19D8-45BC-8C4F-1652141D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intercept?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3E89-9955-4BD1-82C5-5A6F52FB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meaningless (in this case) because no group has a value of 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11E843-128A-4C24-9AF6-EDECDC9EB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925" y="2459620"/>
            <a:ext cx="6366076" cy="439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3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5D54-26DA-430F-8AD3-13EEB84C6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test for significance?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C093C-7617-4F11-8F61-992A935DE1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usual: compare Model A to Model C</a:t>
                </a:r>
              </a:p>
              <a:p>
                <a:r>
                  <a:rPr lang="en-US" dirty="0"/>
                  <a:t>Model A: stride = b</a:t>
                </a:r>
                <a:r>
                  <a:rPr lang="en-US" baseline="-25000" dirty="0"/>
                  <a:t>0</a:t>
                </a:r>
                <a:r>
                  <a:rPr lang="en-US" dirty="0"/>
                  <a:t> + b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</a:p>
              <a:p>
                <a:r>
                  <a:rPr lang="en-US" dirty="0"/>
                  <a:t>Model C: stride = b</a:t>
                </a:r>
                <a:r>
                  <a:rPr lang="en-US" baseline="-25000" dirty="0"/>
                  <a:t>0</a:t>
                </a:r>
              </a:p>
              <a:p>
                <a:r>
                  <a:rPr lang="en-US" dirty="0"/>
                  <a:t>H</a:t>
                </a:r>
                <a:r>
                  <a:rPr lang="en-US" baseline="-25000" dirty="0"/>
                  <a:t>0</a:t>
                </a:r>
                <a:r>
                  <a:rPr lang="en-US" dirty="0"/>
                  <a:t>: </a:t>
                </a:r>
                <a:r>
                  <a:rPr lang="el-GR" i="1" dirty="0"/>
                  <a:t>β</a:t>
                </a:r>
                <a:r>
                  <a:rPr lang="en-US" baseline="-25000" dirty="0"/>
                  <a:t>1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Model A SSE = 264</a:t>
                </a:r>
              </a:p>
              <a:p>
                <a:r>
                  <a:rPr lang="en-US" dirty="0"/>
                  <a:t>Model C SSE = 336</a:t>
                </a:r>
              </a:p>
              <a:p>
                <a:r>
                  <a:rPr lang="en-US" dirty="0"/>
                  <a:t>PRE = (336 – 264) / 336 = .214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.214/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(1−.214)/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(32−2)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=8.18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8C093C-7617-4F11-8F61-992A935DE1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26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F0A5-07F5-4CD1-A7CF-E271776AE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test for significance?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8AB69-56CA-4B26-A492-6F1D0514F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easily, just use the </a:t>
            </a:r>
            <a:r>
              <a:rPr lang="en-US" i="1" dirty="0"/>
              <a:t>t</a:t>
            </a:r>
            <a:r>
              <a:rPr lang="en-US" dirty="0"/>
              <a:t> statistic for the slope in the model summary</a:t>
            </a:r>
          </a:p>
          <a:p>
            <a:r>
              <a:rPr lang="en-US" i="1" dirty="0"/>
              <a:t>t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/>
              <a:t>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Coefficients: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            </a:t>
            </a:r>
            <a:r>
              <a:rPr lang="fr-FR" sz="2000" dirty="0" err="1">
                <a:latin typeface="Lucida Console" panose="020B0609040504020204" pitchFamily="49" charset="0"/>
              </a:rPr>
              <a:t>Estimate</a:t>
            </a:r>
            <a:r>
              <a:rPr lang="fr-FR" sz="2000" dirty="0">
                <a:latin typeface="Lucida Console" panose="020B0609040504020204" pitchFamily="49" charset="0"/>
              </a:rPr>
              <a:t>     SE     t Pr(&gt;|t|)    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(Intercept)   26.000  1.658 15.68 5.38e-16 ***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group1and2    -3.000  1.049 </a:t>
            </a:r>
            <a:r>
              <a:rPr lang="fr-FR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-2.86  0.00763 </a:t>
            </a:r>
            <a:r>
              <a:rPr lang="fr-FR" sz="2000" dirty="0">
                <a:latin typeface="Lucida Console" panose="020B0609040504020204" pitchFamily="49" charset="0"/>
              </a:rPr>
              <a:t>** </a:t>
            </a: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87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F3A09-B87B-4DD8-811D-8CCB7BC4B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conclusion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CFF76-2B99-43AB-9353-AEC53A0E5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Stride length is significantly longer in the treatment group (M = 23”) than in the control group (M = 20”), </a:t>
            </a:r>
            <a:r>
              <a:rPr lang="en-US" i="1" dirty="0"/>
              <a:t>F</a:t>
            </a:r>
            <a:r>
              <a:rPr lang="en-US" dirty="0"/>
              <a:t>(1, 30) = 8.18, </a:t>
            </a:r>
            <a:r>
              <a:rPr lang="en-US" i="1" dirty="0"/>
              <a:t>p</a:t>
            </a:r>
            <a:r>
              <a:rPr lang="en-US" dirty="0"/>
              <a:t> = .008, 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 = .214.</a:t>
            </a:r>
          </a:p>
        </p:txBody>
      </p:sp>
    </p:spTree>
    <p:extLst>
      <p:ext uri="{BB962C8B-B14F-4D97-AF65-F5344CB8AC3E}">
        <p14:creationId xmlns:p14="http://schemas.microsoft.com/office/powerpoint/2010/main" val="370215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44C54-E35E-456C-A55B-10782E0E8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numbers should we choose to represent (two) groups?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B0EA3F-F849-40BE-B64F-D57AC3F199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759814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we should use what are often called </a:t>
                </a:r>
                <a:r>
                  <a:rPr lang="en-US" i="1" dirty="0"/>
                  <a:t>contrast codes</a:t>
                </a:r>
                <a:r>
                  <a:rPr lang="en-US" dirty="0"/>
                  <a:t> (but I’ve heard these called </a:t>
                </a:r>
                <a:r>
                  <a:rPr lang="en-US" i="1" dirty="0"/>
                  <a:t>effect codes</a:t>
                </a:r>
                <a:r>
                  <a:rPr lang="en-US" dirty="0"/>
                  <a:t>, </a:t>
                </a:r>
                <a:r>
                  <a:rPr lang="en-US" i="1" dirty="0"/>
                  <a:t>sum codes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dirty="0"/>
                  <a:t>and </a:t>
                </a:r>
                <a:r>
                  <a:rPr lang="en-US" i="1" dirty="0"/>
                  <a:t>deviation codes</a:t>
                </a:r>
                <a:r>
                  <a:rPr lang="en-US" dirty="0"/>
                  <a:t>; the terminology is </a:t>
                </a:r>
                <a:r>
                  <a:rPr lang="en-US" b="1" dirty="0"/>
                  <a:t>wildly</a:t>
                </a:r>
                <a:r>
                  <a:rPr lang="en-US" dirty="0"/>
                  <a:t> inconsistent)</a:t>
                </a:r>
                <a:endParaRPr lang="en-US" i="1" dirty="0"/>
              </a:p>
              <a:p>
                <a:r>
                  <a:rPr lang="en-US" dirty="0"/>
                  <a:t>what is this?</a:t>
                </a:r>
              </a:p>
              <a:p>
                <a:r>
                  <a:rPr lang="en-US" dirty="0"/>
                  <a:t>contrast codes are those that sum to zero for the groups</a:t>
                </a:r>
              </a:p>
              <a:p>
                <a:r>
                  <a:rPr lang="en-US" dirty="0"/>
                  <a:t>if </a:t>
                </a:r>
                <a:r>
                  <a:rPr lang="el-GR" i="1" dirty="0"/>
                  <a:t>λ</a:t>
                </a:r>
                <a:r>
                  <a:rPr lang="en-US" baseline="-25000" dirty="0"/>
                  <a:t>k</a:t>
                </a:r>
                <a:r>
                  <a:rPr lang="en-US" dirty="0"/>
                  <a:t> is the value of X assigned to group </a:t>
                </a:r>
                <a:r>
                  <a:rPr lang="en-US" i="1" dirty="0"/>
                  <a:t>k</a:t>
                </a:r>
                <a:r>
                  <a:rPr lang="en-US" dirty="0"/>
                  <a:t>, a set of contrast codes is defined as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B0EA3F-F849-40BE-B64F-D57AC3F199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759814"/>
              </a:xfrm>
              <a:blipFill>
                <a:blip r:embed="rId2"/>
                <a:stretch>
                  <a:fillRect l="-1159" t="-1921" r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8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A3CF-B0A7-4BB0-8A94-BE81FF18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a -1 and +1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8577-B896-422D-B74F-006DB3AFB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5415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you dislike negative numbers, consider assigning +1 to the group with the higher mean</a:t>
            </a:r>
          </a:p>
          <a:p>
            <a:r>
              <a:rPr lang="en-US" dirty="0"/>
              <a:t>what do we get in a model with ±1?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Coefficients: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              </a:t>
            </a:r>
            <a:r>
              <a:rPr lang="fr-FR" sz="2000" dirty="0" err="1">
                <a:latin typeface="Lucida Console" panose="020B0609040504020204" pitchFamily="49" charset="0"/>
              </a:rPr>
              <a:t>Estimate</a:t>
            </a:r>
            <a:r>
              <a:rPr lang="fr-FR" sz="2000" dirty="0">
                <a:latin typeface="Lucida Console" panose="020B0609040504020204" pitchFamily="49" charset="0"/>
              </a:rPr>
              <a:t>      SE     t Pr(&gt;|t|)    </a:t>
            </a:r>
          </a:p>
          <a:p>
            <a:pPr marL="0" indent="0">
              <a:buNone/>
            </a:pPr>
            <a:r>
              <a:rPr lang="fr-FR" sz="2000" dirty="0">
                <a:latin typeface="Lucida Console" panose="020B0609040504020204" pitchFamily="49" charset="0"/>
              </a:rPr>
              <a:t>(Intercept)    21.5000  0.5244 41.00  &lt; 2e-16 ***</a:t>
            </a:r>
          </a:p>
          <a:p>
            <a:pPr marL="0" indent="0">
              <a:buNone/>
            </a:pPr>
            <a:r>
              <a:rPr lang="fr-FR" sz="2000" dirty="0" err="1">
                <a:latin typeface="Lucida Console" panose="020B0609040504020204" pitchFamily="49" charset="0"/>
              </a:rPr>
              <a:t>contrastCodes</a:t>
            </a:r>
            <a:r>
              <a:rPr lang="fr-FR" sz="2000" dirty="0">
                <a:latin typeface="Lucida Console" panose="020B0609040504020204" pitchFamily="49" charset="0"/>
              </a:rPr>
              <a:t>   1.5000  0.5244  </a:t>
            </a:r>
            <a:r>
              <a:rPr lang="fr-FR" sz="2000" dirty="0">
                <a:highlight>
                  <a:srgbClr val="FFFF00"/>
                </a:highlight>
                <a:latin typeface="Lucida Console" panose="020B0609040504020204" pitchFamily="49" charset="0"/>
              </a:rPr>
              <a:t>2.86  0.00763 </a:t>
            </a:r>
            <a:r>
              <a:rPr lang="fr-FR" sz="2000" dirty="0">
                <a:latin typeface="Lucida Console" panose="020B0609040504020204" pitchFamily="49" charset="0"/>
              </a:rPr>
              <a:t>** </a:t>
            </a:r>
            <a:endParaRPr lang="en-US" sz="2000" dirty="0">
              <a:latin typeface="Lucida Console" panose="020B0609040504020204" pitchFamily="49" charset="0"/>
            </a:endParaRPr>
          </a:p>
          <a:p>
            <a:endParaRPr lang="en-US" dirty="0"/>
          </a:p>
          <a:p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 are the same!</a:t>
            </a:r>
          </a:p>
          <a:p>
            <a:r>
              <a:rPr lang="en-US" dirty="0"/>
              <a:t>the slope is half the difference between group means</a:t>
            </a:r>
          </a:p>
          <a:p>
            <a:r>
              <a:rPr lang="en-US" dirty="0"/>
              <a:t>the intercept is the overall mean (the </a:t>
            </a:r>
            <a:r>
              <a:rPr lang="en-US" i="1" dirty="0"/>
              <a:t>grand mean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931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7E24-76B4-4EB3-8400-D64EBBEE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predicted stride values?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plug in +1 for the exercise group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𝑠𝑡𝑟𝑖𝑑𝑒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plug in -1 for the control group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𝑠𝑡𝑟𝑖𝑑𝑒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=21.5+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622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8C64-B50A-4149-8B6F-F1979B520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slope?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C6DA4F-AEEA-4E99-A2E8-D5AC38F286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same as it ever was</a:t>
                </a:r>
              </a:p>
              <a:p>
                <a:r>
                  <a:rPr lang="en-US" dirty="0"/>
                  <a:t>the predicted change as X increase by 1</a:t>
                </a:r>
              </a:p>
              <a:p>
                <a:r>
                  <a:rPr lang="en-US" dirty="0"/>
                  <a:t>in this case, </a:t>
                </a:r>
                <a:r>
                  <a:rPr lang="en-US" i="1" dirty="0"/>
                  <a:t>increases by 1 </a:t>
                </a:r>
                <a:r>
                  <a:rPr lang="en-US" dirty="0"/>
                  <a:t>means changing from X = -1 (the control group) to X = 0 (halfway to the exercise group); this is why the slope is half of the difference between the group means</a:t>
                </a:r>
              </a:p>
              <a:p>
                <a:r>
                  <a:rPr lang="en-US" dirty="0"/>
                  <a:t>in general (with a contrast-coded predictor)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</m:acc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C6DA4F-AEEA-4E99-A2E8-D5AC38F286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02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DF7EB-19D8-45BC-8C4F-1652141D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intercept?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3E89-9955-4BD1-82C5-5A6F52FB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the mean of the two group means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9C7A58-A526-49F5-B31B-BF4ED27E3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889" y="2313124"/>
            <a:ext cx="6578111" cy="454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296014-6F17-41C5-82FD-25EA0696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1A8D36-6A37-41F9-ADB5-A96736C9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4859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Problem Set 1 is due right about now</a:t>
            </a:r>
          </a:p>
          <a:p>
            <a:r>
              <a:rPr lang="en-US" dirty="0"/>
              <a:t>The answer key should be done some time tomorrow, and (I hope) grading will be done by class time on Wednesday</a:t>
            </a:r>
          </a:p>
          <a:p>
            <a:r>
              <a:rPr lang="en-US" dirty="0"/>
              <a:t>There will be drill this week, same place/time as “usual”</a:t>
            </a:r>
          </a:p>
        </p:txBody>
      </p:sp>
    </p:spTree>
    <p:extLst>
      <p:ext uri="{BB962C8B-B14F-4D97-AF65-F5344CB8AC3E}">
        <p14:creationId xmlns:p14="http://schemas.microsoft.com/office/powerpoint/2010/main" val="169946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382A3-729F-48C0-B9D5-FE8213165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punchlines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5B21-4FE7-4819-99BE-84A29451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 all designs will assess the relationship between </a:t>
            </a:r>
            <a:r>
              <a:rPr lang="en-US" i="1" dirty="0"/>
              <a:t>quantitative</a:t>
            </a:r>
            <a:r>
              <a:rPr lang="en-US" dirty="0"/>
              <a:t> predictors and outcomes</a:t>
            </a:r>
          </a:p>
          <a:p>
            <a:r>
              <a:rPr lang="en-US" dirty="0"/>
              <a:t>categorical predictors can be easily handled using model comparison</a:t>
            </a:r>
          </a:p>
          <a:p>
            <a:r>
              <a:rPr lang="en-US" dirty="0"/>
              <a:t>in a two-group design, </a:t>
            </a:r>
            <a:r>
              <a:rPr lang="en-US" i="1" dirty="0"/>
              <a:t>any</a:t>
            </a:r>
            <a:r>
              <a:rPr lang="en-US" dirty="0"/>
              <a:t> numbers can be assigned to each group</a:t>
            </a:r>
          </a:p>
          <a:p>
            <a:r>
              <a:rPr lang="en-US" dirty="0"/>
              <a:t>we’ll ultimately settle on (usually) using +0.5 and </a:t>
            </a:r>
            <a:br>
              <a:rPr lang="en-US" dirty="0"/>
            </a:br>
            <a:r>
              <a:rPr lang="en-US" dirty="0"/>
              <a:t>-0.5 as the numbers to indicate groups</a:t>
            </a:r>
          </a:p>
          <a:p>
            <a:r>
              <a:rPr lang="en-US" dirty="0"/>
              <a:t>despite that it will look different, this </a:t>
            </a:r>
            <a:r>
              <a:rPr lang="en-US" i="1" dirty="0"/>
              <a:t>is</a:t>
            </a:r>
            <a:r>
              <a:rPr lang="en-US" dirty="0"/>
              <a:t> an independent-samples </a:t>
            </a:r>
            <a:r>
              <a:rPr lang="en-US" i="1" dirty="0"/>
              <a:t>t</a:t>
            </a:r>
            <a:r>
              <a:rPr lang="en-US" dirty="0"/>
              <a:t>-test</a:t>
            </a:r>
          </a:p>
        </p:txBody>
      </p:sp>
    </p:spTree>
    <p:extLst>
      <p:ext uri="{BB962C8B-B14F-4D97-AF65-F5344CB8AC3E}">
        <p14:creationId xmlns:p14="http://schemas.microsoft.com/office/powerpoint/2010/main" val="10009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70D3-1172-4CDE-97C8-E22668F9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hypothetical data </a:t>
            </a:r>
            <a:br>
              <a:rPr lang="en-US" dirty="0"/>
            </a:br>
            <a:r>
              <a:rPr lang="en-US" dirty="0"/>
              <a:t>(based on </a:t>
            </a:r>
            <a:r>
              <a:rPr lang="en-US" dirty="0">
                <a:hlinkClick r:id="rId2"/>
              </a:rPr>
              <a:t>real research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83322-0CFF-4D51-886D-7332A1843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music-based training might help elderly people improve balance, walking efficiency, and reduce the risk of falls</a:t>
            </a:r>
          </a:p>
          <a:p>
            <a:r>
              <a:rPr lang="en-US" dirty="0"/>
              <a:t>a group of 32 senior citizens are randomly assigned to either (</a:t>
            </a:r>
            <a:r>
              <a:rPr lang="en-US" i="1" dirty="0"/>
              <a:t>n</a:t>
            </a:r>
            <a:r>
              <a:rPr lang="en-US" dirty="0"/>
              <a:t> = 16) walk in time to music (responding changing rhythms) for 6 months (once weekly) or to a delayed-intervention control group (</a:t>
            </a:r>
            <a:r>
              <a:rPr lang="en-US" i="1" dirty="0"/>
              <a:t>n</a:t>
            </a:r>
            <a:r>
              <a:rPr lang="en-US" dirty="0"/>
              <a:t> = 16)</a:t>
            </a:r>
          </a:p>
          <a:p>
            <a:r>
              <a:rPr lang="en-US" dirty="0"/>
              <a:t>the data show that stride-length (the outcome) in the exercise group was </a:t>
            </a:r>
            <a:r>
              <a:rPr lang="en-US" i="1" dirty="0"/>
              <a:t>M</a:t>
            </a:r>
            <a:r>
              <a:rPr lang="en-US" dirty="0"/>
              <a:t> = 23” and in the control group was </a:t>
            </a:r>
            <a:r>
              <a:rPr lang="en-US" i="1" dirty="0"/>
              <a:t>M</a:t>
            </a:r>
            <a:r>
              <a:rPr lang="en-US" dirty="0"/>
              <a:t> = 20”</a:t>
            </a:r>
          </a:p>
          <a:p>
            <a:r>
              <a:rPr lang="en-US" dirty="0"/>
              <a:t>note the group means and how far apart they are!</a:t>
            </a:r>
          </a:p>
        </p:txBody>
      </p:sp>
    </p:spTree>
    <p:extLst>
      <p:ext uri="{BB962C8B-B14F-4D97-AF65-F5344CB8AC3E}">
        <p14:creationId xmlns:p14="http://schemas.microsoft.com/office/powerpoint/2010/main" val="346572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A1994C-3ED3-4428-B898-B4799506F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164"/>
            <a:ext cx="9144000" cy="63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4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344BD-8F57-4E9B-BF9C-C18A69F3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4AF94-6EB8-49BE-B532-06D01301C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 numbers to groups</a:t>
            </a:r>
          </a:p>
          <a:p>
            <a:r>
              <a:rPr lang="en-US" dirty="0"/>
              <a:t>use the numbers as a predictor just like any other predictor</a:t>
            </a:r>
          </a:p>
          <a:p>
            <a:r>
              <a:rPr lang="en-US" dirty="0"/>
              <a:t>what numbers?</a:t>
            </a:r>
          </a:p>
          <a:p>
            <a:r>
              <a:rPr lang="en-US" dirty="0"/>
              <a:t>if all you care about is significance, it doesn’t matter (but please don’t be that person)</a:t>
            </a:r>
          </a:p>
          <a:p>
            <a:r>
              <a:rPr lang="en-US" dirty="0"/>
              <a:t>let’s start with exercise = 1 and control = 2 and fit the model</a:t>
            </a:r>
          </a:p>
          <a:p>
            <a:pPr marL="0" indent="0" algn="ctr">
              <a:buNone/>
            </a:pPr>
            <a:r>
              <a:rPr lang="en-US" dirty="0"/>
              <a:t>stride = </a:t>
            </a:r>
            <a:r>
              <a:rPr lang="en-US" i="1" dirty="0"/>
              <a:t>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baseline="-25000" dirty="0"/>
              <a:t>1</a:t>
            </a:r>
            <a:r>
              <a:rPr lang="en-US" dirty="0"/>
              <a:t>*</a:t>
            </a:r>
            <a:r>
              <a:rPr lang="en-US" i="1" dirty="0"/>
              <a:t>X</a:t>
            </a:r>
            <a:r>
              <a:rPr lang="en-US" baseline="-25000" dirty="0"/>
              <a:t>group1and2</a:t>
            </a:r>
          </a:p>
        </p:txBody>
      </p:sp>
    </p:spTree>
    <p:extLst>
      <p:ext uri="{BB962C8B-B14F-4D97-AF65-F5344CB8AC3E}">
        <p14:creationId xmlns:p14="http://schemas.microsoft.com/office/powerpoint/2010/main" val="417464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7E24-76B4-4EB3-8400-D64EBBEE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i="1" dirty="0"/>
                  <a:t>b</a:t>
                </a:r>
                <a:r>
                  <a:rPr lang="en-US" baseline="-25000" dirty="0"/>
                  <a:t>0</a:t>
                </a:r>
                <a:r>
                  <a:rPr lang="en-US" dirty="0"/>
                  <a:t> = 26</a:t>
                </a:r>
              </a:p>
              <a:p>
                <a:r>
                  <a:rPr lang="en-US" i="1" dirty="0"/>
                  <a:t>b</a:t>
                </a:r>
                <a:r>
                  <a:rPr lang="en-US" baseline="-25000" dirty="0"/>
                  <a:t>1</a:t>
                </a:r>
                <a:r>
                  <a:rPr lang="en-US" dirty="0"/>
                  <a:t> = -3</a:t>
                </a:r>
              </a:p>
              <a:p>
                <a:r>
                  <a:rPr lang="en-US" dirty="0"/>
                  <a:t>expressed as an equation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𝑠𝑡𝑟𝑖𝑑𝑒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=26+(−3)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𝑔𝑟𝑜𝑢𝑝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𝑎𝑛𝑑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73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57E24-76B4-4EB3-8400-D64EBBEE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predicted stride values?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plug in 1 for the exercise group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𝑠𝑡𝑟𝑖𝑑𝑒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=26+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plug in 2 for the control group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𝑠𝑡𝑟𝑖𝑑𝑒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=26+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7AF1719-D3AB-4FC2-B2EF-987CFF2ECD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6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136E-0640-42A9-B3D3-CC3332136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group means the predictions?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5E354D-D939-4BFF-800B-A5D211A1C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28" y="1659916"/>
            <a:ext cx="7523544" cy="519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2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3795</TotalTime>
  <Words>930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Lucida Console</vt:lpstr>
      <vt:lpstr>Office Theme</vt:lpstr>
      <vt:lpstr>categorical predictors, part 1: dichotomous predictors</vt:lpstr>
      <vt:lpstr>things to know</vt:lpstr>
      <vt:lpstr>today’s punchlines</vt:lpstr>
      <vt:lpstr>some hypothetical data  (based on real research)</vt:lpstr>
      <vt:lpstr>PowerPoint Presentation</vt:lpstr>
      <vt:lpstr>how to analyze?</vt:lpstr>
      <vt:lpstr>the results</vt:lpstr>
      <vt:lpstr>what are predicted stride values?</vt:lpstr>
      <vt:lpstr>why are group means the predictions?</vt:lpstr>
      <vt:lpstr>what is the slope?</vt:lpstr>
      <vt:lpstr>what is the intercept?</vt:lpstr>
      <vt:lpstr>how do we test for significance?</vt:lpstr>
      <vt:lpstr>how do we test for significance?</vt:lpstr>
      <vt:lpstr>what’s the conclusion here?</vt:lpstr>
      <vt:lpstr>what numbers should we choose to represent (two) groups?</vt:lpstr>
      <vt:lpstr>let’s try a -1 and +1</vt:lpstr>
      <vt:lpstr>what are predicted stride values?</vt:lpstr>
      <vt:lpstr>what is the slope?</vt:lpstr>
      <vt:lpstr>what is the intercept?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246</cp:revision>
  <dcterms:created xsi:type="dcterms:W3CDTF">2020-09-14T17:59:42Z</dcterms:created>
  <dcterms:modified xsi:type="dcterms:W3CDTF">2024-01-29T16:14:12Z</dcterms:modified>
</cp:coreProperties>
</file>