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347" r:id="rId2"/>
    <p:sldId id="257" r:id="rId3"/>
    <p:sldId id="320" r:id="rId4"/>
    <p:sldId id="321" r:id="rId5"/>
    <p:sldId id="322" r:id="rId6"/>
    <p:sldId id="323" r:id="rId7"/>
    <p:sldId id="324" r:id="rId8"/>
    <p:sldId id="326" r:id="rId9"/>
    <p:sldId id="327" r:id="rId10"/>
    <p:sldId id="328" r:id="rId11"/>
    <p:sldId id="329" r:id="rId12"/>
    <p:sldId id="348" r:id="rId13"/>
    <p:sldId id="349" r:id="rId14"/>
    <p:sldId id="330" r:id="rId15"/>
    <p:sldId id="325" r:id="rId16"/>
    <p:sldId id="331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42" r:id="rId26"/>
    <p:sldId id="343" r:id="rId27"/>
    <p:sldId id="344" r:id="rId28"/>
    <p:sldId id="345" r:id="rId29"/>
    <p:sldId id="346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E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648" autoAdjust="0"/>
    <p:restoredTop sz="95481" autoAdjust="0"/>
  </p:normalViewPr>
  <p:slideViewPr>
    <p:cSldViewPr snapToGrid="0">
      <p:cViewPr varScale="1">
        <p:scale>
          <a:sx n="108" d="100"/>
          <a:sy n="108" d="100"/>
        </p:scale>
        <p:origin x="114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SSE(C)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0B-4198-B7F6-86C96E251BA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10B-4198-B7F6-86C96E251BA4}"/>
              </c:ext>
            </c:extLst>
          </c:dPt>
          <c:cat>
            <c:strRef>
              <c:f>Sheet1!$A$2:$A$3</c:f>
              <c:strCache>
                <c:ptCount val="2"/>
                <c:pt idx="0">
                  <c:v>SSE(A)</c:v>
                </c:pt>
                <c:pt idx="1">
                  <c:v>SSR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264</c:v>
                </c:pt>
                <c:pt idx="1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19-4FED-B1E5-51317B687A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E430E-62EA-4380-AD83-26253D40298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0ABF7-5DA6-4DAE-9D66-D47DA2B84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50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0ABF7-5DA6-4DAE-9D66-D47DA2B8493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78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2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9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4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8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2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6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7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03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40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3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7D506-6E56-483B-B68B-C7DF28956C0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debruine.github.io/faux/articles/contrasts.html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rpsychologist.com/cohend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1916728-17CA-4CCC-A449-EFC9DCEF1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555"/>
            <a:ext cx="7886700" cy="2586355"/>
          </a:xfrm>
        </p:spPr>
        <p:txBody>
          <a:bodyPr>
            <a:normAutofit/>
          </a:bodyPr>
          <a:lstStyle/>
          <a:p>
            <a:r>
              <a:rPr lang="en-US" sz="2400" dirty="0"/>
              <a:t>Problem Set 2 will be posted late this afternoon and due on Monday</a:t>
            </a:r>
          </a:p>
          <a:p>
            <a:r>
              <a:rPr lang="en-US" sz="2400" dirty="0"/>
              <a:t>Problem Set 1 is graded and an answer key is posted (written with optimism at 10:30am)</a:t>
            </a:r>
          </a:p>
        </p:txBody>
      </p:sp>
      <p:pic>
        <p:nvPicPr>
          <p:cNvPr id="1026" name="Picture 2" descr="Image">
            <a:hlinkClick r:id="rId2"/>
            <a:extLst>
              <a:ext uri="{FF2B5EF4-FFF2-40B4-BE49-F238E27FC236}">
                <a16:creationId xmlns:a16="http://schemas.microsoft.com/office/drawing/2014/main" id="{C35295E2-F501-0580-3C57-624DB2010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74" y="2504722"/>
            <a:ext cx="7966253" cy="414909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947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64AE0-69D8-42C5-81D1-F45BCE054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building an ANOVA summary table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4C6E5B7-743A-4A4C-9A07-779305C8B6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𝑆𝑆𝑅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𝑌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𝑌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𝑆𝑆𝑅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𝑌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𝑔𝑟𝑜𝑢𝑝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𝑆𝑆𝑅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𝑌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𝑔𝑟𝑜𝑢𝑝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many aliases: </a:t>
                </a:r>
                <a:r>
                  <a:rPr lang="en-US" dirty="0" err="1">
                    <a:solidFill>
                      <a:srgbClr val="FF0000"/>
                    </a:solidFill>
                  </a:rPr>
                  <a:t>SS</a:t>
                </a:r>
                <a:r>
                  <a:rPr lang="en-US" baseline="-25000" dirty="0" err="1">
                    <a:solidFill>
                      <a:srgbClr val="FF0000"/>
                    </a:solidFill>
                  </a:rPr>
                  <a:t>reduction</a:t>
                </a:r>
                <a:r>
                  <a:rPr lang="en-US" dirty="0"/>
                  <a:t>, SS</a:t>
                </a:r>
                <a:r>
                  <a:rPr lang="en-US" baseline="-25000" dirty="0"/>
                  <a:t>between</a:t>
                </a:r>
                <a:r>
                  <a:rPr lang="en-US" dirty="0"/>
                  <a:t>, </a:t>
                </a:r>
                <a:r>
                  <a:rPr lang="en-US" i="1" dirty="0" err="1"/>
                  <a:t>SS</a:t>
                </a:r>
                <a:r>
                  <a:rPr lang="en-US" baseline="-25000" dirty="0" err="1"/>
                  <a:t>regression</a:t>
                </a:r>
                <a:endParaRPr lang="en-US" b="0" baseline="-25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4C6E5B7-743A-4A4C-9A07-779305C8B6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b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229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3AF5C-A65D-44BC-A890-EB49364F2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ANOVA table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F0E5D0B-C1D5-480D-B0FC-BA54B672C8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318731"/>
              </p:ext>
            </p:extLst>
          </p:nvPr>
        </p:nvGraphicFramePr>
        <p:xfrm>
          <a:off x="1008063" y="1945640"/>
          <a:ext cx="7039103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8377">
                  <a:extLst>
                    <a:ext uri="{9D8B030D-6E8A-4147-A177-3AD203B41FA5}">
                      <a16:colId xmlns:a16="http://schemas.microsoft.com/office/drawing/2014/main" val="908947632"/>
                    </a:ext>
                  </a:extLst>
                </a:gridCol>
                <a:gridCol w="902018">
                  <a:extLst>
                    <a:ext uri="{9D8B030D-6E8A-4147-A177-3AD203B41FA5}">
                      <a16:colId xmlns:a16="http://schemas.microsoft.com/office/drawing/2014/main" val="3722263821"/>
                    </a:ext>
                  </a:extLst>
                </a:gridCol>
                <a:gridCol w="1008698">
                  <a:extLst>
                    <a:ext uri="{9D8B030D-6E8A-4147-A177-3AD203B41FA5}">
                      <a16:colId xmlns:a16="http://schemas.microsoft.com/office/drawing/2014/main" val="3402199740"/>
                    </a:ext>
                  </a:extLst>
                </a:gridCol>
                <a:gridCol w="1002030">
                  <a:extLst>
                    <a:ext uri="{9D8B030D-6E8A-4147-A177-3AD203B41FA5}">
                      <a16:colId xmlns:a16="http://schemas.microsoft.com/office/drawing/2014/main" val="1096216499"/>
                    </a:ext>
                  </a:extLst>
                </a:gridCol>
                <a:gridCol w="1573530">
                  <a:extLst>
                    <a:ext uri="{9D8B030D-6E8A-4147-A177-3AD203B41FA5}">
                      <a16:colId xmlns:a16="http://schemas.microsoft.com/office/drawing/2014/main" val="146614509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8045774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source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df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MS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F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PRE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753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SSR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PA – 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MSR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MSR/MSE(A)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SSR/SSE(C)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901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error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SSE(A)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n – 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MSE(A)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869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SSE(C)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n –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MSE(C)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482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30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8.18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.214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588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error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264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8.8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343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336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196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131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3AF5C-A65D-44BC-A890-EB49364F2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ANOVA table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F0E5D0B-C1D5-480D-B0FC-BA54B672C8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6809564"/>
              </p:ext>
            </p:extLst>
          </p:nvPr>
        </p:nvGraphicFramePr>
        <p:xfrm>
          <a:off x="1008063" y="1945640"/>
          <a:ext cx="7039103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8377">
                  <a:extLst>
                    <a:ext uri="{9D8B030D-6E8A-4147-A177-3AD203B41FA5}">
                      <a16:colId xmlns:a16="http://schemas.microsoft.com/office/drawing/2014/main" val="908947632"/>
                    </a:ext>
                  </a:extLst>
                </a:gridCol>
                <a:gridCol w="902018">
                  <a:extLst>
                    <a:ext uri="{9D8B030D-6E8A-4147-A177-3AD203B41FA5}">
                      <a16:colId xmlns:a16="http://schemas.microsoft.com/office/drawing/2014/main" val="3722263821"/>
                    </a:ext>
                  </a:extLst>
                </a:gridCol>
                <a:gridCol w="1008698">
                  <a:extLst>
                    <a:ext uri="{9D8B030D-6E8A-4147-A177-3AD203B41FA5}">
                      <a16:colId xmlns:a16="http://schemas.microsoft.com/office/drawing/2014/main" val="3402199740"/>
                    </a:ext>
                  </a:extLst>
                </a:gridCol>
                <a:gridCol w="1002030">
                  <a:extLst>
                    <a:ext uri="{9D8B030D-6E8A-4147-A177-3AD203B41FA5}">
                      <a16:colId xmlns:a16="http://schemas.microsoft.com/office/drawing/2014/main" val="1096216499"/>
                    </a:ext>
                  </a:extLst>
                </a:gridCol>
                <a:gridCol w="1573530">
                  <a:extLst>
                    <a:ext uri="{9D8B030D-6E8A-4147-A177-3AD203B41FA5}">
                      <a16:colId xmlns:a16="http://schemas.microsoft.com/office/drawing/2014/main" val="146614509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8045774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source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df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MS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F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PRE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753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SSR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PA – 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MSR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MSR/MSE(A)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SSR/SSE(C)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901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error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SSE(A)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 – 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MSE(A)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869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SSE(C)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 –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MSE(C)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482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30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8.18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.214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588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error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264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8.8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343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336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196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809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3AF5C-A65D-44BC-A890-EB49364F2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ANOVA table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F0E5D0B-C1D5-480D-B0FC-BA54B672C8F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08063" y="1945640"/>
          <a:ext cx="7039103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8377">
                  <a:extLst>
                    <a:ext uri="{9D8B030D-6E8A-4147-A177-3AD203B41FA5}">
                      <a16:colId xmlns:a16="http://schemas.microsoft.com/office/drawing/2014/main" val="908947632"/>
                    </a:ext>
                  </a:extLst>
                </a:gridCol>
                <a:gridCol w="902018">
                  <a:extLst>
                    <a:ext uri="{9D8B030D-6E8A-4147-A177-3AD203B41FA5}">
                      <a16:colId xmlns:a16="http://schemas.microsoft.com/office/drawing/2014/main" val="3722263821"/>
                    </a:ext>
                  </a:extLst>
                </a:gridCol>
                <a:gridCol w="1008698">
                  <a:extLst>
                    <a:ext uri="{9D8B030D-6E8A-4147-A177-3AD203B41FA5}">
                      <a16:colId xmlns:a16="http://schemas.microsoft.com/office/drawing/2014/main" val="3402199740"/>
                    </a:ext>
                  </a:extLst>
                </a:gridCol>
                <a:gridCol w="1002030">
                  <a:extLst>
                    <a:ext uri="{9D8B030D-6E8A-4147-A177-3AD203B41FA5}">
                      <a16:colId xmlns:a16="http://schemas.microsoft.com/office/drawing/2014/main" val="1096216499"/>
                    </a:ext>
                  </a:extLst>
                </a:gridCol>
                <a:gridCol w="1573530">
                  <a:extLst>
                    <a:ext uri="{9D8B030D-6E8A-4147-A177-3AD203B41FA5}">
                      <a16:colId xmlns:a16="http://schemas.microsoft.com/office/drawing/2014/main" val="146614509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8045774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source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df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MS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F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PRE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753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SSR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PA – 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MSR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MSR/MSE(A)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SSR/SSE(C)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901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error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SSE(A)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 – 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MSE(A)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869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SSE(C)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 –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MSE(C)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482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30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8.18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.214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588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error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8.8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343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196707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40227C39-B7F1-4A35-B885-3579D64B03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374" y="5370511"/>
            <a:ext cx="4334480" cy="1181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48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96C3-5E2D-417F-96A2-79BBED049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SS values, graphically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789DF2F-0DE7-49D3-BDED-0048E5F75E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987804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4105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08101-D0E4-44D0-82CB-503E50D00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confidence interval for </a:t>
            </a:r>
            <a:r>
              <a:rPr lang="el-GR" i="1" dirty="0"/>
              <a:t>β</a:t>
            </a:r>
            <a:r>
              <a:rPr lang="en-US" baseline="-250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E48AC9-D472-440F-9671-CA6D3210402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𝑐𝑟𝑖𝑡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𝑀𝑆𝐸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−1)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𝑡𝑜𝑙𝑒𝑟𝑎𝑛𝑐𝑒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4.17×8.8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31×0.26×1</m:t>
                              </m:r>
                            </m:den>
                          </m:f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=3±2.14=[0.86, 5.14]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note that this is also the CI for </a:t>
                </a:r>
                <a:r>
                  <a:rPr lang="en-US" i="1" dirty="0">
                    <a:solidFill>
                      <a:srgbClr val="FF0000"/>
                    </a:solidFill>
                  </a:rPr>
                  <a:t>μ</a:t>
                </a:r>
                <a:r>
                  <a:rPr lang="en-US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en-US" dirty="0">
                    <a:solidFill>
                      <a:srgbClr val="FF0000"/>
                    </a:solidFill>
                  </a:rPr>
                  <a:t> – </a:t>
                </a:r>
                <a:r>
                  <a:rPr lang="el-GR" i="1" dirty="0">
                    <a:solidFill>
                      <a:srgbClr val="FF0000"/>
                    </a:solidFill>
                  </a:rPr>
                  <a:t>μ</a:t>
                </a:r>
                <a:r>
                  <a:rPr lang="en-US" baseline="-25000" dirty="0">
                    <a:solidFill>
                      <a:srgbClr val="FF0000"/>
                    </a:solidFill>
                  </a:rPr>
                  <a:t>2</a:t>
                </a:r>
              </a:p>
              <a:p>
                <a:r>
                  <a:rPr lang="en-US" dirty="0"/>
                  <a:t>if the CI does not contain 0, </a:t>
                </a:r>
                <a:r>
                  <a:rPr lang="en-US" i="1" dirty="0"/>
                  <a:t>H</a:t>
                </a:r>
                <a:r>
                  <a:rPr lang="en-US" baseline="-25000" dirty="0"/>
                  <a:t>0</a:t>
                </a:r>
                <a:r>
                  <a:rPr lang="en-US" dirty="0"/>
                  <a:t> can be rejected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E48AC9-D472-440F-9671-CA6D321040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59" b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992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DE79C-7DB2-4597-83B2-304D3BE37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digression: the independent-samples </a:t>
            </a:r>
            <a:r>
              <a:rPr lang="en-US" sz="4000" i="1" dirty="0"/>
              <a:t>t</a:t>
            </a:r>
            <a:r>
              <a:rPr lang="en-US" sz="4000" dirty="0"/>
              <a:t>-test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4437A-79F5-4376-A5F9-81FD6BF6F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test the null hypothesis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i="1" dirty="0"/>
              <a:t>H</a:t>
            </a:r>
            <a:r>
              <a:rPr lang="en-US" baseline="-25000" dirty="0"/>
              <a:t>0</a:t>
            </a:r>
            <a:r>
              <a:rPr lang="en-US" dirty="0"/>
              <a:t>: </a:t>
            </a:r>
            <a:r>
              <a:rPr lang="el-GR" i="1" dirty="0"/>
              <a:t>μ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l-GR" i="1" dirty="0"/>
              <a:t>μ</a:t>
            </a:r>
            <a:r>
              <a:rPr lang="en-US" baseline="-25000" dirty="0"/>
              <a:t>2</a:t>
            </a:r>
          </a:p>
          <a:p>
            <a:endParaRPr lang="en-US" dirty="0"/>
          </a:p>
          <a:p>
            <a:r>
              <a:rPr lang="en-US" dirty="0"/>
              <a:t>we can calculate </a:t>
            </a:r>
            <a:r>
              <a:rPr lang="en-US" i="1" dirty="0"/>
              <a:t>t</a:t>
            </a:r>
            <a:r>
              <a:rPr lang="en-US" dirty="0"/>
              <a:t> via the following steps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find pooled variance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find </a:t>
            </a:r>
            <a:r>
              <a:rPr lang="en-US" i="1" dirty="0"/>
              <a:t>SE</a:t>
            </a:r>
            <a:r>
              <a:rPr lang="en-US" dirty="0"/>
              <a:t> of the difference between two independent means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find </a:t>
            </a:r>
            <a:r>
              <a:rPr lang="en-US" i="1" dirty="0"/>
              <a:t>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00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A1163-D1FD-4C39-8469-09EAB525F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pooled variance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93C262-4984-4881-B931-4619B48513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×10.667+15×6.933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=8.8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93C262-4984-4881-B931-4619B48513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308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ADF0E-863A-45FD-9820-BB5DBD61C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BE2E78-402B-4329-B676-66A3C0C9DA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8.815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8.815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den>
                          </m:f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1.05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BE2E78-402B-4329-B676-66A3C0C9DA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728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6B195-ACCB-4998-A264-65E13FAF0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3706B6-57B0-4319-9BCD-549407DFED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𝑆𝐸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23−20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1.05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=2.86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3706B6-57B0-4319-9BCD-549407DFED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784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FD056-08F2-4A0B-ACD3-C957C88BD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8916" y="1122363"/>
            <a:ext cx="8446169" cy="2387600"/>
          </a:xfrm>
        </p:spPr>
        <p:txBody>
          <a:bodyPr>
            <a:noAutofit/>
          </a:bodyPr>
          <a:lstStyle/>
          <a:p>
            <a:r>
              <a:rPr lang="en-US" sz="4400" dirty="0"/>
              <a:t>categorical predictors</a:t>
            </a:r>
            <a:br>
              <a:rPr lang="en-US" sz="4400" dirty="0"/>
            </a:br>
            <a:r>
              <a:rPr lang="en-US" sz="4400" dirty="0"/>
              <a:t>(part 2: dichotomous predictors, ANOVA, and </a:t>
            </a:r>
            <a:r>
              <a:rPr lang="en-US" sz="4400" i="1" dirty="0"/>
              <a:t>t</a:t>
            </a:r>
            <a:r>
              <a:rPr lang="en-US" sz="4400" dirty="0"/>
              <a:t>-tests)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0F7A5-A79F-4769-B836-D58812D437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January 31, 2024</a:t>
            </a:r>
          </a:p>
        </p:txBody>
      </p:sp>
    </p:spTree>
    <p:extLst>
      <p:ext uri="{BB962C8B-B14F-4D97-AF65-F5344CB8AC3E}">
        <p14:creationId xmlns:p14="http://schemas.microsoft.com/office/powerpoint/2010/main" val="15507075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E991A-215E-4853-8E30-6C4A04C42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alternative (and popular) effect-size measure: </a:t>
            </a:r>
            <a:r>
              <a:rPr lang="en-US" dirty="0">
                <a:hlinkClick r:id="rId2"/>
              </a:rPr>
              <a:t>Cohen’s </a:t>
            </a:r>
            <a:r>
              <a:rPr lang="en-US" i="1" dirty="0">
                <a:hlinkClick r:id="rId2"/>
              </a:rPr>
              <a:t>d</a:t>
            </a:r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2E32FE8-C361-4581-B32E-32D69C360C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i="1" dirty="0"/>
                  <a:t>R</a:t>
                </a:r>
                <a:r>
                  <a:rPr lang="en-US" baseline="30000" dirty="0"/>
                  <a:t>2</a:t>
                </a:r>
                <a:r>
                  <a:rPr lang="en-US" dirty="0"/>
                  <a:t> (</a:t>
                </a:r>
                <a:r>
                  <a:rPr lang="en-US" i="1" dirty="0"/>
                  <a:t>PRE</a:t>
                </a:r>
                <a:r>
                  <a:rPr lang="en-US" dirty="0"/>
                  <a:t>) measures proportion of variance accounted for by Model A not accounted for by Model C</a:t>
                </a:r>
              </a:p>
              <a:p>
                <a:r>
                  <a:rPr lang="en-US" dirty="0"/>
                  <a:t>Cohen’s </a:t>
                </a:r>
                <a:r>
                  <a:rPr lang="en-US" i="1" dirty="0"/>
                  <a:t>d</a:t>
                </a:r>
                <a:r>
                  <a:rPr lang="en-US" dirty="0"/>
                  <a:t> is a measure of the difference between two means, standardized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23−20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8.815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=1.01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2E32FE8-C361-4581-B32E-32D69C360C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159" t="-2801" r="-21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138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E79EE-6ECC-42BE-8B27-99C8896CB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Cohen’s </a:t>
            </a:r>
            <a:r>
              <a:rPr lang="en-US" i="1" dirty="0"/>
              <a:t>d</a:t>
            </a:r>
            <a:r>
              <a:rPr lang="en-US" dirty="0"/>
              <a:t> indicate?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DCE192-07BF-4009-86ED-B35D9BB3A8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how much difference there is between two group means, counting in </a:t>
                </a:r>
                <a:r>
                  <a:rPr lang="en-US" i="1" dirty="0"/>
                  <a:t>SD</a:t>
                </a:r>
                <a:r>
                  <a:rPr lang="en-US" dirty="0"/>
                  <a:t>s</a:t>
                </a:r>
              </a:p>
              <a:p>
                <a:pPr lvl="1"/>
                <a:r>
                  <a:rPr lang="en-US" dirty="0"/>
                  <a:t>(very much like a </a:t>
                </a:r>
                <a:r>
                  <a:rPr lang="en-US" i="1" dirty="0"/>
                  <a:t>z</a:t>
                </a:r>
                <a:r>
                  <a:rPr lang="en-US" dirty="0"/>
                  <a:t>-score)</a:t>
                </a:r>
              </a:p>
              <a:p>
                <a:r>
                  <a:rPr lang="en-US" dirty="0"/>
                  <a:t>alternatively, it’s an estimate of how different the average individual in one population is from an average individual in another population (in </a:t>
                </a:r>
                <a:r>
                  <a:rPr lang="en-US" i="1" dirty="0"/>
                  <a:t>SD</a:t>
                </a:r>
                <a:r>
                  <a:rPr lang="en-US" dirty="0"/>
                  <a:t>s)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under duress, Cohen suggested using .2, .5, and .8 as guidelines for small, medium, and large effects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DCE192-07BF-4009-86ED-B35D9BB3A8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59" t="-2801" r="-14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241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0088E-8FE7-4517-A029-C5116ED19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ready for &gt;2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3CF51-C9BA-447B-BB32-030245F2E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first lesson to learn: creating one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b="1" i="1" dirty="0"/>
              <a:t>won’t</a:t>
            </a:r>
            <a:r>
              <a:rPr lang="en-US" dirty="0"/>
              <a:t> suffice</a:t>
            </a:r>
          </a:p>
          <a:p>
            <a:r>
              <a:rPr lang="en-US" dirty="0"/>
              <a:t>let’s try</a:t>
            </a:r>
          </a:p>
          <a:p>
            <a:r>
              <a:rPr lang="en-US" dirty="0"/>
              <a:t>I have a data set with 3 groups, and I assigned values of X = 1, 2, and 3 to them, respectively</a:t>
            </a:r>
          </a:p>
        </p:txBody>
      </p:sp>
    </p:spTree>
    <p:extLst>
      <p:ext uri="{BB962C8B-B14F-4D97-AF65-F5344CB8AC3E}">
        <p14:creationId xmlns:p14="http://schemas.microsoft.com/office/powerpoint/2010/main" val="376985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1A545-970E-4A74-BCCE-649E39317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1AFFE-EBE3-4791-BF8E-50F10F03A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0E0527-35C6-47F9-9C1F-399B1E069C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24" y="286143"/>
            <a:ext cx="8380952" cy="62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384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3937-9AFD-4D4A-8B9C-71C947188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one </a:t>
            </a:r>
            <a:r>
              <a:rPr lang="en-US" i="1" dirty="0"/>
              <a:t>X</a:t>
            </a:r>
            <a:r>
              <a:rPr lang="en-US" dirty="0"/>
              <a:t> for &gt;2 groups will usually induce nonlinearity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6C639-B62B-4444-97DA-E55AF2ADC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we will need </a:t>
            </a:r>
            <a:r>
              <a:rPr lang="en-US" i="1" dirty="0"/>
              <a:t>m</a:t>
            </a:r>
            <a:r>
              <a:rPr lang="en-US" dirty="0"/>
              <a:t> – 1 new variables to numerically code our </a:t>
            </a:r>
            <a:r>
              <a:rPr lang="en-US" i="1" dirty="0"/>
              <a:t>m</a:t>
            </a:r>
            <a:r>
              <a:rPr lang="en-US" dirty="0"/>
              <a:t> groups</a:t>
            </a:r>
          </a:p>
          <a:p>
            <a:r>
              <a:rPr lang="en-US" dirty="0"/>
              <a:t>the numbers we choose to indicate group membership will depend on what we want our slopes to tell us (among other constraints)</a:t>
            </a:r>
          </a:p>
        </p:txBody>
      </p:sp>
    </p:spTree>
    <p:extLst>
      <p:ext uri="{BB962C8B-B14F-4D97-AF65-F5344CB8AC3E}">
        <p14:creationId xmlns:p14="http://schemas.microsoft.com/office/powerpoint/2010/main" val="142712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4C302-1487-4C43-8949-4DDD1787D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need more </a:t>
            </a:r>
            <a:r>
              <a:rPr lang="en-US" i="1" dirty="0" err="1"/>
              <a:t>X</a:t>
            </a:r>
            <a:r>
              <a:rPr lang="en-US" dirty="0" err="1"/>
              <a:t>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8C7097-7D77-44D8-A919-14797204DA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if we have m groups, we need </a:t>
                </a:r>
                <a:r>
                  <a:rPr lang="en-US" i="1" dirty="0"/>
                  <a:t>m</a:t>
                </a:r>
                <a:r>
                  <a:rPr lang="en-US" dirty="0"/>
                  <a:t> – 1 predictors (</a:t>
                </a:r>
                <a:r>
                  <a:rPr lang="en-US" i="1" dirty="0" err="1"/>
                  <a:t>X</a:t>
                </a:r>
                <a:r>
                  <a:rPr lang="en-US" dirty="0" err="1"/>
                  <a:t>s</a:t>
                </a:r>
                <a:r>
                  <a:rPr lang="en-US" dirty="0"/>
                  <a:t>), </a:t>
                </a:r>
                <a:r>
                  <a:rPr lang="en-US" b="1" i="1" dirty="0"/>
                  <a:t>no more, no less</a:t>
                </a:r>
              </a:p>
              <a:p>
                <a:r>
                  <a:rPr lang="en-US" dirty="0"/>
                  <a:t>the predictors should be contrast codes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in addition to using contrasts codes, the contrasts should be </a:t>
                </a:r>
                <a:r>
                  <a:rPr lang="en-US" i="1" dirty="0"/>
                  <a:t>orthogonal</a:t>
                </a:r>
                <a:r>
                  <a:rPr lang="en-US" dirty="0"/>
                  <a:t> (independent)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8C7097-7D77-44D8-A919-14797204DA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91" t="-2241" r="-21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212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FF6DA-E5AA-41B7-BA29-0F4ACCB85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orthogonality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6DDBF4-D10A-4987-9744-A8F0D4A055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defined mathematically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what?!</a:t>
                </a:r>
              </a:p>
              <a:p>
                <a:r>
                  <a:rPr lang="en-US" dirty="0"/>
                  <a:t>let’s look at some </a:t>
                </a:r>
                <a:r>
                  <a:rPr lang="en-US" i="1" dirty="0" err="1"/>
                  <a:t>X</a:t>
                </a:r>
                <a:r>
                  <a:rPr lang="en-US" dirty="0" err="1"/>
                  <a:t>s</a:t>
                </a:r>
                <a:r>
                  <a:rPr lang="en-US" dirty="0"/>
                  <a:t> for a three-group design and check for orthogonality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6DDBF4-D10A-4987-9744-A8F0D4A055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658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C285484-4ECF-40E7-AA91-6104308D85F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/>
                  <a:t>three (</a:t>
                </a:r>
                <a:r>
                  <a:rPr lang="en-US" i="1" dirty="0"/>
                  <a:t>m</a:t>
                </a:r>
                <a:r>
                  <a:rPr lang="en-US" dirty="0"/>
                  <a:t> = 3) groups </a:t>
                </a:r>
                <a:r>
                  <a:rPr lang="en-US" dirty="0">
                    <a:sym typeface="Wingdings" panose="05000000000000000000" pitchFamily="2" charset="2"/>
                  </a:rPr>
                  <a:t> two </a:t>
                </a:r>
                <a:r>
                  <a:rPr lang="en-US" dirty="0" err="1">
                    <a:sym typeface="Wingdings" panose="05000000000000000000" pitchFamily="2" charset="2"/>
                  </a:rPr>
                  <a:t>Xs</a:t>
                </a:r>
                <a:r>
                  <a:rPr lang="en-US" dirty="0">
                    <a:sym typeface="Wingdings" panose="05000000000000000000" pitchFamily="2" charset="2"/>
                  </a:rPr>
                  <a:t>, with the value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𝜆</m:t>
                    </m:r>
                  </m:oMath>
                </a14:m>
                <a:r>
                  <a:rPr lang="en-US" dirty="0"/>
                  <a:t> assigned to each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C285484-4ECF-40E7-AA91-6104308D85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705" t="-8756" b="-14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26017D6E-06A1-47E6-B98E-F120B1ED9162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1417320" y="2133600"/>
              <a:ext cx="6309360" cy="2590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77340">
                      <a:extLst>
                        <a:ext uri="{9D8B030D-6E8A-4147-A177-3AD203B41FA5}">
                          <a16:colId xmlns:a16="http://schemas.microsoft.com/office/drawing/2014/main" val="3183110296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3529405903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2683827141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380323867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group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84149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14551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25152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35230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260884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26017D6E-06A1-47E6-B98E-F120B1ED916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673947060"/>
                  </p:ext>
                </p:extLst>
              </p:nvPr>
            </p:nvGraphicFramePr>
            <p:xfrm>
              <a:off x="1417320" y="2133600"/>
              <a:ext cx="6309360" cy="2590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77340">
                      <a:extLst>
                        <a:ext uri="{9D8B030D-6E8A-4147-A177-3AD203B41FA5}">
                          <a16:colId xmlns:a16="http://schemas.microsoft.com/office/drawing/2014/main" val="3183110296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3529405903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2683827141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3803238672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group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86" t="-10588" r="-200772" b="-4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386" t="-10588" r="-100772" b="-4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386" t="-10588" r="-772" b="-4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08414934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145512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2515269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352306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260884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592784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C285484-4ECF-40E7-AA91-6104308D85F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/>
                  <a:t>three (</a:t>
                </a:r>
                <a:r>
                  <a:rPr lang="en-US" i="1" dirty="0"/>
                  <a:t>m</a:t>
                </a:r>
                <a:r>
                  <a:rPr lang="en-US" dirty="0"/>
                  <a:t> = 3) groups </a:t>
                </a:r>
                <a:r>
                  <a:rPr lang="en-US" dirty="0">
                    <a:sym typeface="Wingdings" panose="05000000000000000000" pitchFamily="2" charset="2"/>
                  </a:rPr>
                  <a:t> two </a:t>
                </a:r>
                <a:r>
                  <a:rPr lang="en-US" dirty="0" err="1">
                    <a:sym typeface="Wingdings" panose="05000000000000000000" pitchFamily="2" charset="2"/>
                  </a:rPr>
                  <a:t>Xs</a:t>
                </a:r>
                <a:r>
                  <a:rPr lang="en-US" dirty="0">
                    <a:sym typeface="Wingdings" panose="05000000000000000000" pitchFamily="2" charset="2"/>
                  </a:rPr>
                  <a:t>, with the value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𝜆</m:t>
                    </m:r>
                  </m:oMath>
                </a14:m>
                <a:r>
                  <a:rPr lang="en-US" dirty="0"/>
                  <a:t> assigned to each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C285484-4ECF-40E7-AA91-6104308D85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705" t="-8756" b="-14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26017D6E-06A1-47E6-B98E-F120B1ED9162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1417320" y="2133600"/>
              <a:ext cx="6309360" cy="2590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77340">
                      <a:extLst>
                        <a:ext uri="{9D8B030D-6E8A-4147-A177-3AD203B41FA5}">
                          <a16:colId xmlns:a16="http://schemas.microsoft.com/office/drawing/2014/main" val="3183110296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3529405903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2683827141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380323867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group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84149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14551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25152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35230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260884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26017D6E-06A1-47E6-B98E-F120B1ED916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115806658"/>
                  </p:ext>
                </p:extLst>
              </p:nvPr>
            </p:nvGraphicFramePr>
            <p:xfrm>
              <a:off x="1417320" y="2133600"/>
              <a:ext cx="6309360" cy="2590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77340">
                      <a:extLst>
                        <a:ext uri="{9D8B030D-6E8A-4147-A177-3AD203B41FA5}">
                          <a16:colId xmlns:a16="http://schemas.microsoft.com/office/drawing/2014/main" val="3183110296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3529405903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2683827141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3803238672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group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86" t="-10588" r="-200772" b="-4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386" t="-10588" r="-100772" b="-4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386" t="-10588" r="-772" b="-4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08414934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145512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2515269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352306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260884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712910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C285484-4ECF-40E7-AA91-6104308D85F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/>
                  <a:t>three (</a:t>
                </a:r>
                <a:r>
                  <a:rPr lang="en-US" i="1" dirty="0"/>
                  <a:t>m</a:t>
                </a:r>
                <a:r>
                  <a:rPr lang="en-US" dirty="0"/>
                  <a:t> = 3) groups </a:t>
                </a:r>
                <a:r>
                  <a:rPr lang="en-US" dirty="0">
                    <a:sym typeface="Wingdings" panose="05000000000000000000" pitchFamily="2" charset="2"/>
                  </a:rPr>
                  <a:t> two </a:t>
                </a:r>
                <a:r>
                  <a:rPr lang="en-US" dirty="0" err="1">
                    <a:sym typeface="Wingdings" panose="05000000000000000000" pitchFamily="2" charset="2"/>
                  </a:rPr>
                  <a:t>Xs</a:t>
                </a:r>
                <a:r>
                  <a:rPr lang="en-US" dirty="0">
                    <a:sym typeface="Wingdings" panose="05000000000000000000" pitchFamily="2" charset="2"/>
                  </a:rPr>
                  <a:t>, with the value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𝜆</m:t>
                    </m:r>
                  </m:oMath>
                </a14:m>
                <a:r>
                  <a:rPr lang="en-US" dirty="0"/>
                  <a:t> assigned to each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C285484-4ECF-40E7-AA91-6104308D85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705" t="-8756" b="-14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26017D6E-06A1-47E6-B98E-F120B1ED9162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1417320" y="2133600"/>
              <a:ext cx="6309360" cy="2590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77340">
                      <a:extLst>
                        <a:ext uri="{9D8B030D-6E8A-4147-A177-3AD203B41FA5}">
                          <a16:colId xmlns:a16="http://schemas.microsoft.com/office/drawing/2014/main" val="3183110296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3529405903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2683827141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380323867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group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84149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14551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25152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35230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260884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26017D6E-06A1-47E6-B98E-F120B1ED916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90121071"/>
                  </p:ext>
                </p:extLst>
              </p:nvPr>
            </p:nvGraphicFramePr>
            <p:xfrm>
              <a:off x="1417320" y="2133600"/>
              <a:ext cx="6309360" cy="2590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77340">
                      <a:extLst>
                        <a:ext uri="{9D8B030D-6E8A-4147-A177-3AD203B41FA5}">
                          <a16:colId xmlns:a16="http://schemas.microsoft.com/office/drawing/2014/main" val="3183110296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3529405903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2683827141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3803238672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group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86" t="-10588" r="-200772" b="-4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386" t="-10588" r="-100772" b="-4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386" t="-10588" r="-772" b="-4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08414934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145512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2515269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352306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260884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81227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60380-EBCF-48F8-980E-E7DC61942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D2353-9695-48AB-8D22-8CC28A402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 a design with </a:t>
            </a:r>
            <a:r>
              <a:rPr lang="en-US" u="sng" dirty="0"/>
              <a:t>two</a:t>
            </a:r>
            <a:r>
              <a:rPr lang="en-US" dirty="0"/>
              <a:t> groups, we can create </a:t>
            </a:r>
            <a:r>
              <a:rPr lang="en-US" u="sng" dirty="0"/>
              <a:t>one</a:t>
            </a:r>
            <a:r>
              <a:rPr lang="en-US" dirty="0"/>
              <a:t> numeric predictor, </a:t>
            </a:r>
            <a:r>
              <a:rPr lang="en-US" i="1" dirty="0"/>
              <a:t>X</a:t>
            </a:r>
            <a:r>
              <a:rPr lang="en-US" dirty="0"/>
              <a:t>, to indicate group membership</a:t>
            </a:r>
          </a:p>
          <a:p>
            <a:r>
              <a:rPr lang="en-US" dirty="0"/>
              <a:t>for this single predictor, we estimate one parameter, a slope</a:t>
            </a:r>
          </a:p>
          <a:p>
            <a:r>
              <a:rPr lang="en-US" dirty="0"/>
              <a:t>the numbers chosen for the groups matter for the interpretation of the slope parameter estimate</a:t>
            </a:r>
          </a:p>
        </p:txBody>
      </p:sp>
    </p:spTree>
    <p:extLst>
      <p:ext uri="{BB962C8B-B14F-4D97-AF65-F5344CB8AC3E}">
        <p14:creationId xmlns:p14="http://schemas.microsoft.com/office/powerpoint/2010/main" val="260799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013E6-C42E-45E0-B8F5-B19AB81A4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B396C-667E-47CB-9DB0-FEEBDC39A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generally, we will prefer contrast codes to indicate group membership</a:t>
            </a:r>
          </a:p>
          <a:p>
            <a:r>
              <a:rPr lang="en-US" dirty="0"/>
              <a:t>contrast codes are those that sum to zero</a:t>
            </a:r>
          </a:p>
          <a:p>
            <a:r>
              <a:rPr lang="en-US" dirty="0"/>
              <a:t>for two-group designs, </a:t>
            </a:r>
            <a:r>
              <a:rPr lang="en-US" i="1" dirty="0"/>
              <a:t>X</a:t>
            </a:r>
            <a:r>
              <a:rPr lang="en-US" dirty="0"/>
              <a:t> = ±½ will have some nice benefits for interpretation of the associated slope</a:t>
            </a:r>
          </a:p>
        </p:txBody>
      </p:sp>
    </p:spTree>
    <p:extLst>
      <p:ext uri="{BB962C8B-B14F-4D97-AF65-F5344CB8AC3E}">
        <p14:creationId xmlns:p14="http://schemas.microsoft.com/office/powerpoint/2010/main" val="100003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10400-0CC4-473B-AFC7-3A70BFD2A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X = ±½ buy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9CA57-7E20-4D6C-A9E8-75C67333D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from Monday (</a:t>
            </a:r>
            <a:r>
              <a:rPr lang="en-US" i="1" dirty="0" err="1"/>
              <a:t>M</a:t>
            </a:r>
            <a:r>
              <a:rPr lang="en-US" baseline="-25000" dirty="0" err="1"/>
              <a:t>exercise</a:t>
            </a:r>
            <a:r>
              <a:rPr lang="en-US" dirty="0"/>
              <a:t> = 23, </a:t>
            </a:r>
            <a:r>
              <a:rPr lang="en-US" i="1" dirty="0" err="1"/>
              <a:t>M</a:t>
            </a:r>
            <a:r>
              <a:rPr lang="en-US" baseline="-25000" dirty="0" err="1"/>
              <a:t>control</a:t>
            </a:r>
            <a:r>
              <a:rPr lang="en-US" dirty="0"/>
              <a:t> = 20)</a:t>
            </a:r>
          </a:p>
          <a:p>
            <a:pPr lvl="1"/>
            <a:r>
              <a:rPr lang="en-US" sz="2000" dirty="0"/>
              <a:t>(assign the positive value to higher mean to get a positive slope)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sz="2000" dirty="0">
                <a:latin typeface="Lucida Console" panose="020B0609040504020204" pitchFamily="49" charset="0"/>
              </a:rPr>
              <a:t>Coefficients:</a:t>
            </a:r>
          </a:p>
          <a:p>
            <a:pPr marL="0" indent="0">
              <a:buNone/>
            </a:pPr>
            <a:r>
              <a:rPr lang="fr-FR" sz="2000" dirty="0">
                <a:latin typeface="Lucida Console" panose="020B0609040504020204" pitchFamily="49" charset="0"/>
              </a:rPr>
              <a:t>            </a:t>
            </a:r>
            <a:r>
              <a:rPr lang="fr-FR" sz="2000" dirty="0" err="1">
                <a:latin typeface="Lucida Console" panose="020B0609040504020204" pitchFamily="49" charset="0"/>
              </a:rPr>
              <a:t>Estimate</a:t>
            </a:r>
            <a:r>
              <a:rPr lang="fr-FR" sz="2000" dirty="0">
                <a:latin typeface="Lucida Console" panose="020B0609040504020204" pitchFamily="49" charset="0"/>
              </a:rPr>
              <a:t>      SE     t Pr(&gt;|t|)    </a:t>
            </a:r>
          </a:p>
          <a:p>
            <a:pPr marL="0" indent="0">
              <a:buNone/>
            </a:pPr>
            <a:r>
              <a:rPr lang="fr-FR" sz="2000" dirty="0">
                <a:latin typeface="Lucida Console" panose="020B0609040504020204" pitchFamily="49" charset="0"/>
              </a:rPr>
              <a:t>(Intercept)  21.5000  0.5244 41.00  &lt; 2e-16 ***</a:t>
            </a:r>
          </a:p>
          <a:p>
            <a:pPr marL="0" indent="0">
              <a:buNone/>
            </a:pPr>
            <a:r>
              <a:rPr lang="fr-FR" sz="2000" dirty="0" err="1">
                <a:latin typeface="Lucida Console" panose="020B0609040504020204" pitchFamily="49" charset="0"/>
              </a:rPr>
              <a:t>groupHalfs</a:t>
            </a:r>
            <a:r>
              <a:rPr lang="fr-FR" sz="2000" dirty="0">
                <a:latin typeface="Lucida Console" panose="020B0609040504020204" pitchFamily="49" charset="0"/>
              </a:rPr>
              <a:t>    3.0000  1.0488  2.86  0.00763 ** </a:t>
            </a:r>
            <a:endParaRPr lang="en-US" sz="20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60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86D7C-A833-4351-8431-B31B57659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31230-9345-4CB6-8FA3-F78E65DE9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9488AF-20DA-43B8-A69B-0ED7BC1450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24" y="286143"/>
            <a:ext cx="8380952" cy="62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09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E155E-A4AC-4A7E-A3B1-3375B18B3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one other common coding scheme: </a:t>
            </a:r>
            <a:r>
              <a:rPr lang="en-US" sz="4000" i="1" dirty="0"/>
              <a:t>dummy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3401F-B93D-4F97-A38A-E8B156D94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one group is given a value of X = 0 and the other a value of </a:t>
            </a:r>
            <a:r>
              <a:rPr lang="en-US" i="1" dirty="0"/>
              <a:t>X</a:t>
            </a:r>
            <a:r>
              <a:rPr lang="en-US" dirty="0"/>
              <a:t> = 1, this is called </a:t>
            </a:r>
            <a:r>
              <a:rPr lang="en-US" i="1" dirty="0"/>
              <a:t>dummy coding</a:t>
            </a:r>
          </a:p>
          <a:p>
            <a:r>
              <a:rPr lang="en-US" dirty="0"/>
              <a:t>this is R’s default if you don’t create your own </a:t>
            </a:r>
            <a:r>
              <a:rPr lang="en-US" i="1" dirty="0"/>
              <a:t>X</a:t>
            </a:r>
          </a:p>
          <a:p>
            <a:r>
              <a:rPr lang="en-US" dirty="0"/>
              <a:t>typically 0 is assigned to a control/comparison/ reference group (but R will assign it alphabetically)</a:t>
            </a:r>
          </a:p>
          <a:p>
            <a:r>
              <a:rPr lang="en-US" dirty="0"/>
              <a:t>what does dummy-coding buy us?</a:t>
            </a:r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            Estimate      SE     t </a:t>
            </a:r>
            <a:r>
              <a:rPr lang="en-US" sz="2000" dirty="0" err="1">
                <a:latin typeface="Lucida Console" panose="020B0609040504020204" pitchFamily="49" charset="0"/>
              </a:rPr>
              <a:t>Pr</a:t>
            </a:r>
            <a:r>
              <a:rPr lang="en-US" sz="2000" dirty="0">
                <a:latin typeface="Lucida Console" panose="020B0609040504020204" pitchFamily="49" charset="0"/>
              </a:rPr>
              <a:t>(&gt;|t|)    </a:t>
            </a:r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(Intercept)  20.0000  0.7416 26.97  &lt; 2e-16 ***</a:t>
            </a:r>
          </a:p>
          <a:p>
            <a:pPr marL="0" indent="0">
              <a:buNone/>
            </a:pPr>
            <a:r>
              <a:rPr lang="en-US" sz="2000" dirty="0" err="1">
                <a:latin typeface="Lucida Console" panose="020B0609040504020204" pitchFamily="49" charset="0"/>
              </a:rPr>
              <a:t>groupDummy</a:t>
            </a:r>
            <a:r>
              <a:rPr lang="en-US" sz="2000" dirty="0">
                <a:latin typeface="Lucida Console" panose="020B0609040504020204" pitchFamily="49" charset="0"/>
              </a:rPr>
              <a:t>    3.0000  1.0488  2.86  0.00763 </a:t>
            </a:r>
            <a:r>
              <a:rPr lang="en-US" sz="2200" dirty="0">
                <a:latin typeface="Lucida Console" panose="020B0609040504020204" pitchFamily="49" charset="0"/>
              </a:rPr>
              <a:t>** </a:t>
            </a:r>
          </a:p>
        </p:txBody>
      </p:sp>
    </p:spTree>
    <p:extLst>
      <p:ext uri="{BB962C8B-B14F-4D97-AF65-F5344CB8AC3E}">
        <p14:creationId xmlns:p14="http://schemas.microsoft.com/office/powerpoint/2010/main" val="252543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E92F5-CEA5-4FA6-B6A2-2A4A9B6E0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building an ANOVA summary table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EF4B37-BFF8-4B25-B70D-B98A243BAC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𝑆𝑆𝐸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𝑌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𝑖𝐶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𝑆𝑆𝐸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often called </a:t>
                </a:r>
                <a:r>
                  <a:rPr lang="en-US" i="1" dirty="0"/>
                  <a:t>SS</a:t>
                </a:r>
                <a:r>
                  <a:rPr lang="en-US" baseline="-25000" dirty="0"/>
                  <a:t>total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EF4B37-BFF8-4B25-B70D-B98A243BAC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027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E92F5-CEA5-4FA6-B6A2-2A4A9B6E0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building an ANOVA summary table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EF4B37-BFF8-4B25-B70D-B98A243BAC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𝑆𝑆𝐸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𝑌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𝑖𝐴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𝑆𝑆𝐸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𝑌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𝑔𝑟𝑜𝑢𝑝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many aliases: </a:t>
                </a:r>
                <a:r>
                  <a:rPr lang="en-US" i="1" dirty="0" err="1"/>
                  <a:t>SS</a:t>
                </a:r>
                <a:r>
                  <a:rPr lang="en-US" baseline="-25000" dirty="0" err="1"/>
                  <a:t>residual</a:t>
                </a:r>
                <a:r>
                  <a:rPr lang="en-US" dirty="0"/>
                  <a:t>, </a:t>
                </a:r>
                <a:r>
                  <a:rPr lang="en-US" i="1" dirty="0"/>
                  <a:t>SS</a:t>
                </a:r>
                <a:r>
                  <a:rPr lang="en-US" baseline="-25000" dirty="0"/>
                  <a:t>within</a:t>
                </a:r>
                <a:r>
                  <a:rPr lang="en-US" dirty="0"/>
                  <a:t>, </a:t>
                </a:r>
                <a:r>
                  <a:rPr lang="en-US" i="1" dirty="0" err="1">
                    <a:solidFill>
                      <a:srgbClr val="FF0000"/>
                    </a:solidFill>
                  </a:rPr>
                  <a:t>SS</a:t>
                </a:r>
                <a:r>
                  <a:rPr lang="en-US" baseline="-25000" dirty="0" err="1">
                    <a:solidFill>
                      <a:srgbClr val="FF0000"/>
                    </a:solidFill>
                  </a:rPr>
                  <a:t>error</a:t>
                </a:r>
                <a:endParaRPr lang="en-US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EF4B37-BFF8-4B25-B70D-B98A243BAC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606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3860</TotalTime>
  <Words>1057</Words>
  <Application>Microsoft Office PowerPoint</Application>
  <PresentationFormat>On-screen Show (4:3)</PresentationFormat>
  <Paragraphs>270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Lucida Console</vt:lpstr>
      <vt:lpstr>Wingdings</vt:lpstr>
      <vt:lpstr>Office Theme</vt:lpstr>
      <vt:lpstr>PowerPoint Presentation</vt:lpstr>
      <vt:lpstr>categorical predictors (part 2: dichotomous predictors, ANOVA, and t-tests)</vt:lpstr>
      <vt:lpstr>review 1</vt:lpstr>
      <vt:lpstr>review 2</vt:lpstr>
      <vt:lpstr>what does X = ±½ buy us?</vt:lpstr>
      <vt:lpstr>PowerPoint Presentation</vt:lpstr>
      <vt:lpstr>one other common coding scheme: dummy codes</vt:lpstr>
      <vt:lpstr>building an ANOVA summary table</vt:lpstr>
      <vt:lpstr>building an ANOVA summary table</vt:lpstr>
      <vt:lpstr>building an ANOVA summary table</vt:lpstr>
      <vt:lpstr>the ANOVA table</vt:lpstr>
      <vt:lpstr>the ANOVA table</vt:lpstr>
      <vt:lpstr>the ANOVA table</vt:lpstr>
      <vt:lpstr>the SS values, graphically</vt:lpstr>
      <vt:lpstr>a confidence interval for β1</vt:lpstr>
      <vt:lpstr>digression: the independent-samples t-test</vt:lpstr>
      <vt:lpstr>pooled variance</vt:lpstr>
      <vt:lpstr>SE</vt:lpstr>
      <vt:lpstr>t</vt:lpstr>
      <vt:lpstr>an alternative (and popular) effect-size measure: Cohen’s d</vt:lpstr>
      <vt:lpstr>what does Cohen’s d indicate?</vt:lpstr>
      <vt:lpstr>getting ready for &gt;2 groups</vt:lpstr>
      <vt:lpstr>PowerPoint Presentation</vt:lpstr>
      <vt:lpstr>using one X for &gt;2 groups will usually induce nonlinearity</vt:lpstr>
      <vt:lpstr>we need more Xs</vt:lpstr>
      <vt:lpstr>orthogonality</vt:lpstr>
      <vt:lpstr>three (m = 3) groups  two Xs, with the value of λ assigned to each</vt:lpstr>
      <vt:lpstr>three (m = 3) groups  two Xs, with the value of λ assigned to each</vt:lpstr>
      <vt:lpstr>three (m = 3) groups  two Xs, with the value of λ assigned to each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Monday!</dc:title>
  <dc:creator>William Levine</dc:creator>
  <cp:lastModifiedBy>Bill Levine</cp:lastModifiedBy>
  <cp:revision>259</cp:revision>
  <dcterms:created xsi:type="dcterms:W3CDTF">2020-09-14T17:59:42Z</dcterms:created>
  <dcterms:modified xsi:type="dcterms:W3CDTF">2024-01-31T16:40:50Z</dcterms:modified>
</cp:coreProperties>
</file>