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626" r:id="rId3"/>
    <p:sldId id="619" r:id="rId4"/>
    <p:sldId id="625" r:id="rId5"/>
    <p:sldId id="622" r:id="rId6"/>
    <p:sldId id="368" r:id="rId7"/>
    <p:sldId id="369" r:id="rId8"/>
    <p:sldId id="370" r:id="rId9"/>
    <p:sldId id="371" r:id="rId10"/>
    <p:sldId id="623" r:id="rId11"/>
    <p:sldId id="646" r:id="rId12"/>
    <p:sldId id="647" r:id="rId13"/>
    <p:sldId id="633" r:id="rId14"/>
    <p:sldId id="634" r:id="rId15"/>
    <p:sldId id="644" r:id="rId16"/>
    <p:sldId id="645" r:id="rId17"/>
    <p:sldId id="635" r:id="rId18"/>
    <p:sldId id="637" r:id="rId19"/>
    <p:sldId id="63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9900"/>
    <a:srgbClr val="000000"/>
    <a:srgbClr val="30E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889" autoAdjust="0"/>
    <p:restoredTop sz="81195" autoAdjust="0"/>
  </p:normalViewPr>
  <p:slideViewPr>
    <p:cSldViewPr snapToGrid="0">
      <p:cViewPr varScale="1">
        <p:scale>
          <a:sx n="87" d="100"/>
          <a:sy n="87" d="100"/>
        </p:scale>
        <p:origin x="10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83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-114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39FF4-4EA9-45BF-B90D-7BC0EDED6CE8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4E2AE089-947A-4E00-8642-41C0C3210FB5}">
      <dgm:prSet phldrT="[Text]"/>
      <dgm:spPr/>
      <dgm:t>
        <a:bodyPr/>
        <a:lstStyle/>
        <a:p>
          <a:r>
            <a:rPr lang="en-US" dirty="0"/>
            <a:t>Y</a:t>
          </a:r>
        </a:p>
      </dgm:t>
    </dgm:pt>
    <dgm:pt modelId="{96F2BD90-998E-4F5E-8889-3DEE2D3143E2}" type="parTrans" cxnId="{329822F6-7B58-42F2-8CDA-FBEA7F8DE4CF}">
      <dgm:prSet/>
      <dgm:spPr/>
      <dgm:t>
        <a:bodyPr/>
        <a:lstStyle/>
        <a:p>
          <a:endParaRPr lang="en-US"/>
        </a:p>
      </dgm:t>
    </dgm:pt>
    <dgm:pt modelId="{D5D18B44-B38B-4E9F-BB46-D069A95CE67E}" type="sibTrans" cxnId="{329822F6-7B58-42F2-8CDA-FBEA7F8DE4CF}">
      <dgm:prSet/>
      <dgm:spPr/>
      <dgm:t>
        <a:bodyPr/>
        <a:lstStyle/>
        <a:p>
          <a:endParaRPr lang="en-US"/>
        </a:p>
      </dgm:t>
    </dgm:pt>
    <dgm:pt modelId="{8133A6B8-0B4E-48B5-A90E-B8F2670F3348}">
      <dgm:prSet phldrT="[Text]" custT="1"/>
      <dgm:spPr>
        <a:solidFill>
          <a:srgbClr val="00B0F0">
            <a:alpha val="20000"/>
          </a:srgbClr>
        </a:solidFill>
      </dgm:spPr>
      <dgm:t>
        <a:bodyPr/>
        <a:lstStyle/>
        <a:p>
          <a:r>
            <a:rPr lang="en-US" sz="3200" dirty="0"/>
            <a:t>Z/</a:t>
          </a:r>
          <a:r>
            <a:rPr lang="en-US" sz="3200" dirty="0" err="1"/>
            <a:t>cov</a:t>
          </a:r>
          <a:endParaRPr lang="en-US" sz="3200" baseline="-25000" dirty="0"/>
        </a:p>
      </dgm:t>
    </dgm:pt>
    <dgm:pt modelId="{F8DFEBD7-7A7F-4B28-80BA-4CD2F23BA2DC}" type="parTrans" cxnId="{BB0F3056-CEF6-404A-A82B-04BC420FBDD8}">
      <dgm:prSet/>
      <dgm:spPr/>
      <dgm:t>
        <a:bodyPr/>
        <a:lstStyle/>
        <a:p>
          <a:endParaRPr lang="en-US"/>
        </a:p>
      </dgm:t>
    </dgm:pt>
    <dgm:pt modelId="{E5904911-A980-4D24-80F0-5BB24545A533}" type="sibTrans" cxnId="{BB0F3056-CEF6-404A-A82B-04BC420FBDD8}">
      <dgm:prSet/>
      <dgm:spPr/>
      <dgm:t>
        <a:bodyPr/>
        <a:lstStyle/>
        <a:p>
          <a:endParaRPr lang="en-US"/>
        </a:p>
      </dgm:t>
    </dgm:pt>
    <dgm:pt modelId="{C42B9923-93FF-415C-A30E-6341EF663407}">
      <dgm:prSet phldrT="[Text]" custT="1"/>
      <dgm:spPr/>
      <dgm:t>
        <a:bodyPr/>
        <a:lstStyle/>
        <a:p>
          <a:r>
            <a:rPr lang="en-US" sz="4400" dirty="0"/>
            <a:t>      </a:t>
          </a:r>
          <a:r>
            <a:rPr lang="en-US" sz="2800" dirty="0"/>
            <a:t>groups</a:t>
          </a:r>
          <a:endParaRPr lang="en-US" sz="4400" baseline="-25000" dirty="0"/>
        </a:p>
      </dgm:t>
    </dgm:pt>
    <dgm:pt modelId="{77700314-B4EC-4AD0-8486-E0F589FE8AD0}" type="sibTrans" cxnId="{E1B3CB57-569A-46E4-A3D6-4237E2ADA682}">
      <dgm:prSet/>
      <dgm:spPr/>
      <dgm:t>
        <a:bodyPr/>
        <a:lstStyle/>
        <a:p>
          <a:endParaRPr lang="en-US"/>
        </a:p>
      </dgm:t>
    </dgm:pt>
    <dgm:pt modelId="{15AF2CA2-1362-4901-A201-66B445B857C6}" type="parTrans" cxnId="{E1B3CB57-569A-46E4-A3D6-4237E2ADA682}">
      <dgm:prSet/>
      <dgm:spPr/>
      <dgm:t>
        <a:bodyPr/>
        <a:lstStyle/>
        <a:p>
          <a:endParaRPr lang="en-US"/>
        </a:p>
      </dgm:t>
    </dgm:pt>
    <dgm:pt modelId="{3E8FB23B-BC10-447F-BC47-01FFD92C57A4}" type="pres">
      <dgm:prSet presAssocID="{17139FF4-4EA9-45BF-B90D-7BC0EDED6CE8}" presName="compositeShape" presStyleCnt="0">
        <dgm:presLayoutVars>
          <dgm:chMax val="7"/>
          <dgm:dir/>
          <dgm:resizeHandles val="exact"/>
        </dgm:presLayoutVars>
      </dgm:prSet>
      <dgm:spPr/>
    </dgm:pt>
    <dgm:pt modelId="{7AECE957-41C2-4F47-8DB6-7BC31D941E58}" type="pres">
      <dgm:prSet presAssocID="{4E2AE089-947A-4E00-8642-41C0C3210FB5}" presName="circ1" presStyleLbl="vennNode1" presStyleIdx="0" presStyleCnt="3"/>
      <dgm:spPr/>
    </dgm:pt>
    <dgm:pt modelId="{EB345B87-9026-442E-879B-A68EB96CF85D}" type="pres">
      <dgm:prSet presAssocID="{4E2AE089-947A-4E00-8642-41C0C3210FB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2BAEBC5-8580-409D-B389-4FBD9B3F392B}" type="pres">
      <dgm:prSet presAssocID="{C42B9923-93FF-415C-A30E-6341EF663407}" presName="circ2" presStyleLbl="vennNode1" presStyleIdx="1" presStyleCnt="3"/>
      <dgm:spPr/>
    </dgm:pt>
    <dgm:pt modelId="{20520FC0-EC65-4C6E-81DB-AE848DC3EBD8}" type="pres">
      <dgm:prSet presAssocID="{C42B9923-93FF-415C-A30E-6341EF66340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F36F080-95E6-45CC-B9C8-82D954AC8134}" type="pres">
      <dgm:prSet presAssocID="{8133A6B8-0B4E-48B5-A90E-B8F2670F3348}" presName="circ3" presStyleLbl="vennNode1" presStyleIdx="2" presStyleCnt="3" custLinFactNeighborX="45949" custLinFactNeighborY="-5787"/>
      <dgm:spPr/>
    </dgm:pt>
    <dgm:pt modelId="{524B0FC9-AB8C-4764-8E23-D0A29B385033}" type="pres">
      <dgm:prSet presAssocID="{8133A6B8-0B4E-48B5-A90E-B8F2670F334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E3DC409-2761-42AE-8892-856DA3970C13}" type="presOf" srcId="{4E2AE089-947A-4E00-8642-41C0C3210FB5}" destId="{EB345B87-9026-442E-879B-A68EB96CF85D}" srcOrd="1" destOrd="0" presId="urn:microsoft.com/office/officeart/2005/8/layout/venn1"/>
    <dgm:cxn modelId="{7E2B1D5D-0B7C-4FBC-88DC-64784092B3FC}" type="presOf" srcId="{8133A6B8-0B4E-48B5-A90E-B8F2670F3348}" destId="{524B0FC9-AB8C-4764-8E23-D0A29B385033}" srcOrd="1" destOrd="0" presId="urn:microsoft.com/office/officeart/2005/8/layout/venn1"/>
    <dgm:cxn modelId="{BB0F3056-CEF6-404A-A82B-04BC420FBDD8}" srcId="{17139FF4-4EA9-45BF-B90D-7BC0EDED6CE8}" destId="{8133A6B8-0B4E-48B5-A90E-B8F2670F3348}" srcOrd="2" destOrd="0" parTransId="{F8DFEBD7-7A7F-4B28-80BA-4CD2F23BA2DC}" sibTransId="{E5904911-A980-4D24-80F0-5BB24545A533}"/>
    <dgm:cxn modelId="{E1B3CB57-569A-46E4-A3D6-4237E2ADA682}" srcId="{17139FF4-4EA9-45BF-B90D-7BC0EDED6CE8}" destId="{C42B9923-93FF-415C-A30E-6341EF663407}" srcOrd="1" destOrd="0" parTransId="{15AF2CA2-1362-4901-A201-66B445B857C6}" sibTransId="{77700314-B4EC-4AD0-8486-E0F589FE8AD0}"/>
    <dgm:cxn modelId="{B4F6E88A-3C2C-481F-88AF-60C15D1DEC79}" type="presOf" srcId="{8133A6B8-0B4E-48B5-A90E-B8F2670F3348}" destId="{2F36F080-95E6-45CC-B9C8-82D954AC8134}" srcOrd="0" destOrd="0" presId="urn:microsoft.com/office/officeart/2005/8/layout/venn1"/>
    <dgm:cxn modelId="{4C882C97-9B65-46AA-B51D-078CA6049C67}" type="presOf" srcId="{C42B9923-93FF-415C-A30E-6341EF663407}" destId="{72BAEBC5-8580-409D-B389-4FBD9B3F392B}" srcOrd="0" destOrd="0" presId="urn:microsoft.com/office/officeart/2005/8/layout/venn1"/>
    <dgm:cxn modelId="{7BC53D99-E0CE-4D91-BC1F-67F249598DE4}" type="presOf" srcId="{4E2AE089-947A-4E00-8642-41C0C3210FB5}" destId="{7AECE957-41C2-4F47-8DB6-7BC31D941E58}" srcOrd="0" destOrd="0" presId="urn:microsoft.com/office/officeart/2005/8/layout/venn1"/>
    <dgm:cxn modelId="{20A4A7BB-F079-4539-9949-6B9F0105241E}" type="presOf" srcId="{C42B9923-93FF-415C-A30E-6341EF663407}" destId="{20520FC0-EC65-4C6E-81DB-AE848DC3EBD8}" srcOrd="1" destOrd="0" presId="urn:microsoft.com/office/officeart/2005/8/layout/venn1"/>
    <dgm:cxn modelId="{686FD4CA-F9F4-4DDE-B038-9ABB95FC9BA3}" type="presOf" srcId="{17139FF4-4EA9-45BF-B90D-7BC0EDED6CE8}" destId="{3E8FB23B-BC10-447F-BC47-01FFD92C57A4}" srcOrd="0" destOrd="0" presId="urn:microsoft.com/office/officeart/2005/8/layout/venn1"/>
    <dgm:cxn modelId="{329822F6-7B58-42F2-8CDA-FBEA7F8DE4CF}" srcId="{17139FF4-4EA9-45BF-B90D-7BC0EDED6CE8}" destId="{4E2AE089-947A-4E00-8642-41C0C3210FB5}" srcOrd="0" destOrd="0" parTransId="{96F2BD90-998E-4F5E-8889-3DEE2D3143E2}" sibTransId="{D5D18B44-B38B-4E9F-BB46-D069A95CE67E}"/>
    <dgm:cxn modelId="{3B05B750-2759-402D-8399-9DB6D3D2B813}" type="presParOf" srcId="{3E8FB23B-BC10-447F-BC47-01FFD92C57A4}" destId="{7AECE957-41C2-4F47-8DB6-7BC31D941E58}" srcOrd="0" destOrd="0" presId="urn:microsoft.com/office/officeart/2005/8/layout/venn1"/>
    <dgm:cxn modelId="{5B166EB8-BB49-4D28-8500-35B74DEB1039}" type="presParOf" srcId="{3E8FB23B-BC10-447F-BC47-01FFD92C57A4}" destId="{EB345B87-9026-442E-879B-A68EB96CF85D}" srcOrd="1" destOrd="0" presId="urn:microsoft.com/office/officeart/2005/8/layout/venn1"/>
    <dgm:cxn modelId="{D6720A7B-5384-40A4-AC58-B2D837C79C9F}" type="presParOf" srcId="{3E8FB23B-BC10-447F-BC47-01FFD92C57A4}" destId="{72BAEBC5-8580-409D-B389-4FBD9B3F392B}" srcOrd="2" destOrd="0" presId="urn:microsoft.com/office/officeart/2005/8/layout/venn1"/>
    <dgm:cxn modelId="{F18FFB2E-EAE0-4F8A-ADB5-D67581FC75F7}" type="presParOf" srcId="{3E8FB23B-BC10-447F-BC47-01FFD92C57A4}" destId="{20520FC0-EC65-4C6E-81DB-AE848DC3EBD8}" srcOrd="3" destOrd="0" presId="urn:microsoft.com/office/officeart/2005/8/layout/venn1"/>
    <dgm:cxn modelId="{48A42417-6693-4B73-B51B-7FA7738937E3}" type="presParOf" srcId="{3E8FB23B-BC10-447F-BC47-01FFD92C57A4}" destId="{2F36F080-95E6-45CC-B9C8-82D954AC8134}" srcOrd="4" destOrd="0" presId="urn:microsoft.com/office/officeart/2005/8/layout/venn1"/>
    <dgm:cxn modelId="{1E85D7FE-0DFF-4EC8-ABFF-2181726738AB}" type="presParOf" srcId="{3E8FB23B-BC10-447F-BC47-01FFD92C57A4}" destId="{524B0FC9-AB8C-4764-8E23-D0A29B38503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139FF4-4EA9-45BF-B90D-7BC0EDED6CE8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4E2AE089-947A-4E00-8642-41C0C3210FB5}">
      <dgm:prSet phldrT="[Text]"/>
      <dgm:spPr/>
      <dgm:t>
        <a:bodyPr/>
        <a:lstStyle/>
        <a:p>
          <a:r>
            <a:rPr lang="en-US" dirty="0"/>
            <a:t>Y</a:t>
          </a:r>
        </a:p>
      </dgm:t>
    </dgm:pt>
    <dgm:pt modelId="{96F2BD90-998E-4F5E-8889-3DEE2D3143E2}" type="parTrans" cxnId="{329822F6-7B58-42F2-8CDA-FBEA7F8DE4CF}">
      <dgm:prSet/>
      <dgm:spPr/>
      <dgm:t>
        <a:bodyPr/>
        <a:lstStyle/>
        <a:p>
          <a:endParaRPr lang="en-US"/>
        </a:p>
      </dgm:t>
    </dgm:pt>
    <dgm:pt modelId="{D5D18B44-B38B-4E9F-BB46-D069A95CE67E}" type="sibTrans" cxnId="{329822F6-7B58-42F2-8CDA-FBEA7F8DE4CF}">
      <dgm:prSet/>
      <dgm:spPr/>
      <dgm:t>
        <a:bodyPr/>
        <a:lstStyle/>
        <a:p>
          <a:endParaRPr lang="en-US"/>
        </a:p>
      </dgm:t>
    </dgm:pt>
    <dgm:pt modelId="{8133A6B8-0B4E-48B5-A90E-B8F2670F3348}">
      <dgm:prSet phldrT="[Text]"/>
      <dgm:spPr>
        <a:solidFill>
          <a:schemeClr val="bg1">
            <a:alpha val="50000"/>
          </a:schemeClr>
        </a:solidFill>
        <a:ln>
          <a:solidFill>
            <a:schemeClr val="bg1"/>
          </a:solidFill>
        </a:ln>
      </dgm:spPr>
      <dgm:t>
        <a:bodyPr/>
        <a:lstStyle/>
        <a:p>
          <a:endParaRPr lang="en-US" baseline="-25000" dirty="0">
            <a:solidFill>
              <a:schemeClr val="tx1">
                <a:hueOff val="0"/>
                <a:satOff val="0"/>
                <a:lumOff val="0"/>
                <a:alpha val="30000"/>
              </a:schemeClr>
            </a:solidFill>
          </a:endParaRPr>
        </a:p>
      </dgm:t>
    </dgm:pt>
    <dgm:pt modelId="{F8DFEBD7-7A7F-4B28-80BA-4CD2F23BA2DC}" type="parTrans" cxnId="{BB0F3056-CEF6-404A-A82B-04BC420FBDD8}">
      <dgm:prSet/>
      <dgm:spPr/>
      <dgm:t>
        <a:bodyPr/>
        <a:lstStyle/>
        <a:p>
          <a:endParaRPr lang="en-US"/>
        </a:p>
      </dgm:t>
    </dgm:pt>
    <dgm:pt modelId="{E5904911-A980-4D24-80F0-5BB24545A533}" type="sibTrans" cxnId="{BB0F3056-CEF6-404A-A82B-04BC420FBDD8}">
      <dgm:prSet/>
      <dgm:spPr/>
      <dgm:t>
        <a:bodyPr/>
        <a:lstStyle/>
        <a:p>
          <a:endParaRPr lang="en-US"/>
        </a:p>
      </dgm:t>
    </dgm:pt>
    <dgm:pt modelId="{C42B9923-93FF-415C-A30E-6341EF663407}">
      <dgm:prSet phldrT="[Text]" custT="1"/>
      <dgm:spPr>
        <a:solidFill>
          <a:schemeClr val="accent4">
            <a:hueOff val="4900445"/>
            <a:satOff val="-20388"/>
            <a:lumOff val="4804"/>
            <a:alpha val="80000"/>
          </a:schemeClr>
        </a:solidFill>
      </dgm:spPr>
      <dgm:t>
        <a:bodyPr/>
        <a:lstStyle/>
        <a:p>
          <a:r>
            <a:rPr lang="en-US" sz="4400" dirty="0">
              <a:solidFill>
                <a:schemeClr val="tx1">
                  <a:hueOff val="0"/>
                  <a:satOff val="0"/>
                  <a:lumOff val="0"/>
                </a:schemeClr>
              </a:solidFill>
            </a:rPr>
            <a:t>      </a:t>
          </a:r>
          <a:r>
            <a:rPr lang="en-US" sz="3600" dirty="0">
              <a:solidFill>
                <a:schemeClr val="tx1">
                  <a:hueOff val="0"/>
                  <a:satOff val="0"/>
                  <a:lumOff val="0"/>
                </a:schemeClr>
              </a:solidFill>
            </a:rPr>
            <a:t>groups</a:t>
          </a:r>
          <a:endParaRPr lang="en-US" sz="4400" baseline="-25000" dirty="0">
            <a:solidFill>
              <a:schemeClr val="tx1">
                <a:hueOff val="0"/>
                <a:satOff val="0"/>
                <a:lumOff val="0"/>
              </a:schemeClr>
            </a:solidFill>
          </a:endParaRPr>
        </a:p>
      </dgm:t>
    </dgm:pt>
    <dgm:pt modelId="{77700314-B4EC-4AD0-8486-E0F589FE8AD0}" type="sibTrans" cxnId="{E1B3CB57-569A-46E4-A3D6-4237E2ADA682}">
      <dgm:prSet/>
      <dgm:spPr/>
      <dgm:t>
        <a:bodyPr/>
        <a:lstStyle/>
        <a:p>
          <a:endParaRPr lang="en-US"/>
        </a:p>
      </dgm:t>
    </dgm:pt>
    <dgm:pt modelId="{15AF2CA2-1362-4901-A201-66B445B857C6}" type="parTrans" cxnId="{E1B3CB57-569A-46E4-A3D6-4237E2ADA682}">
      <dgm:prSet/>
      <dgm:spPr/>
      <dgm:t>
        <a:bodyPr/>
        <a:lstStyle/>
        <a:p>
          <a:endParaRPr lang="en-US"/>
        </a:p>
      </dgm:t>
    </dgm:pt>
    <dgm:pt modelId="{3E8FB23B-BC10-447F-BC47-01FFD92C57A4}" type="pres">
      <dgm:prSet presAssocID="{17139FF4-4EA9-45BF-B90D-7BC0EDED6CE8}" presName="compositeShape" presStyleCnt="0">
        <dgm:presLayoutVars>
          <dgm:chMax val="7"/>
          <dgm:dir/>
          <dgm:resizeHandles val="exact"/>
        </dgm:presLayoutVars>
      </dgm:prSet>
      <dgm:spPr/>
    </dgm:pt>
    <dgm:pt modelId="{7AECE957-41C2-4F47-8DB6-7BC31D941E58}" type="pres">
      <dgm:prSet presAssocID="{4E2AE089-947A-4E00-8642-41C0C3210FB5}" presName="circ1" presStyleLbl="vennNode1" presStyleIdx="0" presStyleCnt="3"/>
      <dgm:spPr/>
    </dgm:pt>
    <dgm:pt modelId="{EB345B87-9026-442E-879B-A68EB96CF85D}" type="pres">
      <dgm:prSet presAssocID="{4E2AE089-947A-4E00-8642-41C0C3210FB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2BAEBC5-8580-409D-B389-4FBD9B3F392B}" type="pres">
      <dgm:prSet presAssocID="{C42B9923-93FF-415C-A30E-6341EF663407}" presName="circ2" presStyleLbl="vennNode1" presStyleIdx="1" presStyleCnt="3"/>
      <dgm:spPr/>
    </dgm:pt>
    <dgm:pt modelId="{20520FC0-EC65-4C6E-81DB-AE848DC3EBD8}" type="pres">
      <dgm:prSet presAssocID="{C42B9923-93FF-415C-A30E-6341EF66340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F36F080-95E6-45CC-B9C8-82D954AC8134}" type="pres">
      <dgm:prSet presAssocID="{8133A6B8-0B4E-48B5-A90E-B8F2670F3348}" presName="circ3" presStyleLbl="vennNode1" presStyleIdx="2" presStyleCnt="3" custLinFactNeighborX="45949" custLinFactNeighborY="-5787"/>
      <dgm:spPr/>
    </dgm:pt>
    <dgm:pt modelId="{524B0FC9-AB8C-4764-8E23-D0A29B385033}" type="pres">
      <dgm:prSet presAssocID="{8133A6B8-0B4E-48B5-A90E-B8F2670F334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A634E5B-892C-4B11-8977-CD3C142CDCD7}" type="presOf" srcId="{8133A6B8-0B4E-48B5-A90E-B8F2670F3348}" destId="{2F36F080-95E6-45CC-B9C8-82D954AC8134}" srcOrd="0" destOrd="0" presId="urn:microsoft.com/office/officeart/2005/8/layout/venn1"/>
    <dgm:cxn modelId="{BB0F3056-CEF6-404A-A82B-04BC420FBDD8}" srcId="{17139FF4-4EA9-45BF-B90D-7BC0EDED6CE8}" destId="{8133A6B8-0B4E-48B5-A90E-B8F2670F3348}" srcOrd="2" destOrd="0" parTransId="{F8DFEBD7-7A7F-4B28-80BA-4CD2F23BA2DC}" sibTransId="{E5904911-A980-4D24-80F0-5BB24545A533}"/>
    <dgm:cxn modelId="{E1B3CB57-569A-46E4-A3D6-4237E2ADA682}" srcId="{17139FF4-4EA9-45BF-B90D-7BC0EDED6CE8}" destId="{C42B9923-93FF-415C-A30E-6341EF663407}" srcOrd="1" destOrd="0" parTransId="{15AF2CA2-1362-4901-A201-66B445B857C6}" sibTransId="{77700314-B4EC-4AD0-8486-E0F589FE8AD0}"/>
    <dgm:cxn modelId="{F898BF58-7C03-45FF-9675-9187B6F79C54}" type="presOf" srcId="{C42B9923-93FF-415C-A30E-6341EF663407}" destId="{72BAEBC5-8580-409D-B389-4FBD9B3F392B}" srcOrd="0" destOrd="0" presId="urn:microsoft.com/office/officeart/2005/8/layout/venn1"/>
    <dgm:cxn modelId="{30D98A81-92C1-4E23-A0C9-F58731A862DD}" type="presOf" srcId="{4E2AE089-947A-4E00-8642-41C0C3210FB5}" destId="{7AECE957-41C2-4F47-8DB6-7BC31D941E58}" srcOrd="0" destOrd="0" presId="urn:microsoft.com/office/officeart/2005/8/layout/venn1"/>
    <dgm:cxn modelId="{9DE35E8D-C3FA-4EAE-811C-F4AB5A0E49DB}" type="presOf" srcId="{8133A6B8-0B4E-48B5-A90E-B8F2670F3348}" destId="{524B0FC9-AB8C-4764-8E23-D0A29B385033}" srcOrd="1" destOrd="0" presId="urn:microsoft.com/office/officeart/2005/8/layout/venn1"/>
    <dgm:cxn modelId="{225383E1-C4A7-4711-9F9E-259DD704F891}" type="presOf" srcId="{17139FF4-4EA9-45BF-B90D-7BC0EDED6CE8}" destId="{3E8FB23B-BC10-447F-BC47-01FFD92C57A4}" srcOrd="0" destOrd="0" presId="urn:microsoft.com/office/officeart/2005/8/layout/venn1"/>
    <dgm:cxn modelId="{962167E7-780D-437F-98F2-1921C16244C5}" type="presOf" srcId="{C42B9923-93FF-415C-A30E-6341EF663407}" destId="{20520FC0-EC65-4C6E-81DB-AE848DC3EBD8}" srcOrd="1" destOrd="0" presId="urn:microsoft.com/office/officeart/2005/8/layout/venn1"/>
    <dgm:cxn modelId="{329822F6-7B58-42F2-8CDA-FBEA7F8DE4CF}" srcId="{17139FF4-4EA9-45BF-B90D-7BC0EDED6CE8}" destId="{4E2AE089-947A-4E00-8642-41C0C3210FB5}" srcOrd="0" destOrd="0" parTransId="{96F2BD90-998E-4F5E-8889-3DEE2D3143E2}" sibTransId="{D5D18B44-B38B-4E9F-BB46-D069A95CE67E}"/>
    <dgm:cxn modelId="{E84119FA-87EF-4E31-A245-DFCF1DBC5840}" type="presOf" srcId="{4E2AE089-947A-4E00-8642-41C0C3210FB5}" destId="{EB345B87-9026-442E-879B-A68EB96CF85D}" srcOrd="1" destOrd="0" presId="urn:microsoft.com/office/officeart/2005/8/layout/venn1"/>
    <dgm:cxn modelId="{42B0A8BB-33FD-44BB-826E-D09C7FEB36EC}" type="presParOf" srcId="{3E8FB23B-BC10-447F-BC47-01FFD92C57A4}" destId="{7AECE957-41C2-4F47-8DB6-7BC31D941E58}" srcOrd="0" destOrd="0" presId="urn:microsoft.com/office/officeart/2005/8/layout/venn1"/>
    <dgm:cxn modelId="{854D806F-B960-46AE-ADD2-2FE36BEE567B}" type="presParOf" srcId="{3E8FB23B-BC10-447F-BC47-01FFD92C57A4}" destId="{EB345B87-9026-442E-879B-A68EB96CF85D}" srcOrd="1" destOrd="0" presId="urn:microsoft.com/office/officeart/2005/8/layout/venn1"/>
    <dgm:cxn modelId="{862B6605-8650-44B4-A4D9-592546B66B7B}" type="presParOf" srcId="{3E8FB23B-BC10-447F-BC47-01FFD92C57A4}" destId="{72BAEBC5-8580-409D-B389-4FBD9B3F392B}" srcOrd="2" destOrd="0" presId="urn:microsoft.com/office/officeart/2005/8/layout/venn1"/>
    <dgm:cxn modelId="{215D0F25-1621-4B78-ABA0-F752EDA5F70E}" type="presParOf" srcId="{3E8FB23B-BC10-447F-BC47-01FFD92C57A4}" destId="{20520FC0-EC65-4C6E-81DB-AE848DC3EBD8}" srcOrd="3" destOrd="0" presId="urn:microsoft.com/office/officeart/2005/8/layout/venn1"/>
    <dgm:cxn modelId="{1904F03A-B2C7-44EE-BFF4-D052CEAE33AE}" type="presParOf" srcId="{3E8FB23B-BC10-447F-BC47-01FFD92C57A4}" destId="{2F36F080-95E6-45CC-B9C8-82D954AC8134}" srcOrd="4" destOrd="0" presId="urn:microsoft.com/office/officeart/2005/8/layout/venn1"/>
    <dgm:cxn modelId="{A09DF7F6-049E-4410-8412-0E658088F399}" type="presParOf" srcId="{3E8FB23B-BC10-447F-BC47-01FFD92C57A4}" destId="{524B0FC9-AB8C-4764-8E23-D0A29B38503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CE957-41C2-4F47-8DB6-7BC31D941E58}">
      <dsp:nvSpPr>
        <dsp:cNvPr id="0" name=""/>
        <dsp:cNvSpPr/>
      </dsp:nvSpPr>
      <dsp:spPr>
        <a:xfrm>
          <a:off x="2637948" y="54391"/>
          <a:ext cx="2610802" cy="261080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Y</a:t>
          </a:r>
        </a:p>
      </dsp:txBody>
      <dsp:txXfrm>
        <a:off x="2986055" y="511282"/>
        <a:ext cx="1914588" cy="1174861"/>
      </dsp:txXfrm>
    </dsp:sp>
    <dsp:sp modelId="{72BAEBC5-8580-409D-B389-4FBD9B3F392B}">
      <dsp:nvSpPr>
        <dsp:cNvPr id="0" name=""/>
        <dsp:cNvSpPr/>
      </dsp:nvSpPr>
      <dsp:spPr>
        <a:xfrm>
          <a:off x="3580013" y="1686143"/>
          <a:ext cx="2610802" cy="2610802"/>
        </a:xfrm>
        <a:prstGeom prst="ellipse">
          <a:avLst/>
        </a:prstGeom>
        <a:solidFill>
          <a:schemeClr val="accent4">
            <a:alpha val="50000"/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      </a:t>
          </a:r>
          <a:r>
            <a:rPr lang="en-US" sz="2800" kern="1200" dirty="0"/>
            <a:t>groups</a:t>
          </a:r>
          <a:endParaRPr lang="en-US" sz="4400" kern="1200" baseline="-25000" dirty="0"/>
        </a:p>
      </dsp:txBody>
      <dsp:txXfrm>
        <a:off x="4378483" y="2360600"/>
        <a:ext cx="1566481" cy="1435941"/>
      </dsp:txXfrm>
    </dsp:sp>
    <dsp:sp modelId="{2F36F080-95E6-45CC-B9C8-82D954AC8134}">
      <dsp:nvSpPr>
        <dsp:cNvPr id="0" name=""/>
        <dsp:cNvSpPr/>
      </dsp:nvSpPr>
      <dsp:spPr>
        <a:xfrm>
          <a:off x="2895521" y="1535056"/>
          <a:ext cx="2610802" cy="2610802"/>
        </a:xfrm>
        <a:prstGeom prst="ellipse">
          <a:avLst/>
        </a:prstGeom>
        <a:solidFill>
          <a:srgbClr val="00B0F0">
            <a:alpha val="2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Z/</a:t>
          </a:r>
          <a:r>
            <a:rPr lang="en-US" sz="3200" kern="1200" dirty="0" err="1"/>
            <a:t>cov</a:t>
          </a:r>
          <a:endParaRPr lang="en-US" sz="3200" kern="1200" baseline="-25000" dirty="0"/>
        </a:p>
      </dsp:txBody>
      <dsp:txXfrm>
        <a:off x="3141372" y="2209513"/>
        <a:ext cx="1566481" cy="14359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CE957-41C2-4F47-8DB6-7BC31D941E58}">
      <dsp:nvSpPr>
        <dsp:cNvPr id="0" name=""/>
        <dsp:cNvSpPr/>
      </dsp:nvSpPr>
      <dsp:spPr>
        <a:xfrm>
          <a:off x="2637948" y="54391"/>
          <a:ext cx="2610802" cy="261080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Y</a:t>
          </a:r>
        </a:p>
      </dsp:txBody>
      <dsp:txXfrm>
        <a:off x="2986055" y="511282"/>
        <a:ext cx="1914588" cy="1174861"/>
      </dsp:txXfrm>
    </dsp:sp>
    <dsp:sp modelId="{72BAEBC5-8580-409D-B389-4FBD9B3F392B}">
      <dsp:nvSpPr>
        <dsp:cNvPr id="0" name=""/>
        <dsp:cNvSpPr/>
      </dsp:nvSpPr>
      <dsp:spPr>
        <a:xfrm>
          <a:off x="3580013" y="1686143"/>
          <a:ext cx="2610802" cy="2610802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tx1">
                  <a:hueOff val="0"/>
                  <a:satOff val="0"/>
                  <a:lumOff val="0"/>
                </a:schemeClr>
              </a:solidFill>
            </a:rPr>
            <a:t>      </a:t>
          </a:r>
          <a:r>
            <a:rPr lang="en-US" sz="3600" kern="1200" dirty="0">
              <a:solidFill>
                <a:schemeClr val="tx1">
                  <a:hueOff val="0"/>
                  <a:satOff val="0"/>
                  <a:lumOff val="0"/>
                </a:schemeClr>
              </a:solidFill>
            </a:rPr>
            <a:t>groups</a:t>
          </a:r>
          <a:endParaRPr lang="en-US" sz="4400" kern="1200" baseline="-25000" dirty="0">
            <a:solidFill>
              <a:schemeClr val="tx1">
                <a:hueOff val="0"/>
                <a:satOff val="0"/>
                <a:lumOff val="0"/>
              </a:schemeClr>
            </a:solidFill>
          </a:endParaRPr>
        </a:p>
      </dsp:txBody>
      <dsp:txXfrm>
        <a:off x="4378483" y="2360600"/>
        <a:ext cx="1566481" cy="1435941"/>
      </dsp:txXfrm>
    </dsp:sp>
    <dsp:sp modelId="{2F36F080-95E6-45CC-B9C8-82D954AC8134}">
      <dsp:nvSpPr>
        <dsp:cNvPr id="0" name=""/>
        <dsp:cNvSpPr/>
      </dsp:nvSpPr>
      <dsp:spPr>
        <a:xfrm>
          <a:off x="2895521" y="1535056"/>
          <a:ext cx="2610802" cy="2610802"/>
        </a:xfrm>
        <a:prstGeom prst="ellipse">
          <a:avLst/>
        </a:prstGeom>
        <a:solidFill>
          <a:schemeClr val="bg1">
            <a:alpha val="5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baseline="-25000" dirty="0">
            <a:solidFill>
              <a:schemeClr val="tx1">
                <a:hueOff val="0"/>
                <a:satOff val="0"/>
                <a:lumOff val="0"/>
                <a:alpha val="30000"/>
              </a:schemeClr>
            </a:solidFill>
          </a:endParaRPr>
        </a:p>
      </dsp:txBody>
      <dsp:txXfrm>
        <a:off x="3141372" y="2209513"/>
        <a:ext cx="1566481" cy="1435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E430E-62EA-4380-AD83-26253D40298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0ABF7-5DA6-4DAE-9D66-D47DA2B8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5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0ABF7-5DA6-4DAE-9D66-D47DA2B849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8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2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9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4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6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7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0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4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3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D506-6E56-483B-B68B-C7DF28956C0E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FD056-08F2-4A0B-ACD3-C957C88BD8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more about ANCOVA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0F7A5-A79F-4769-B836-D58812D437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March 13, 2024</a:t>
            </a:r>
          </a:p>
        </p:txBody>
      </p:sp>
    </p:spTree>
    <p:extLst>
      <p:ext uri="{BB962C8B-B14F-4D97-AF65-F5344CB8AC3E}">
        <p14:creationId xmlns:p14="http://schemas.microsoft.com/office/powerpoint/2010/main" val="1550707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CB34A-4425-4926-8DBE-B7032F873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F969C-7C3E-4F81-8286-E1F48E85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with correlated predictors (i.e., tolerance &lt; 1), giving credit for overlapping variance explained is complicated</a:t>
            </a:r>
          </a:p>
          <a:p>
            <a:r>
              <a:rPr lang="en-US" dirty="0"/>
              <a:t>it depends on causal priority; which predictor influences the outcome first</a:t>
            </a:r>
          </a:p>
          <a:p>
            <a:r>
              <a:rPr lang="en-US" dirty="0"/>
              <a:t>recall that the ANCOVA can be done as a sequential analysis</a:t>
            </a:r>
          </a:p>
          <a:p>
            <a:r>
              <a:rPr lang="en-US" dirty="0"/>
              <a:t>but this assumes that the covariate influences the outcome before the grouping variable does</a:t>
            </a:r>
          </a:p>
          <a:p>
            <a:r>
              <a:rPr lang="en-US" dirty="0"/>
              <a:t>if this assumption is incorrect, interpreting group differences after controlling for the covariate is fraught with difficulty</a:t>
            </a:r>
          </a:p>
        </p:txBody>
      </p:sp>
    </p:spTree>
    <p:extLst>
      <p:ext uri="{BB962C8B-B14F-4D97-AF65-F5344CB8AC3E}">
        <p14:creationId xmlns:p14="http://schemas.microsoft.com/office/powerpoint/2010/main" val="351845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CA92E-1F28-4F3D-B0E9-1E2EDB5EA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problematic data w/actual </a:t>
            </a:r>
            <a:r>
              <a:rPr lang="en-US" i="1" dirty="0"/>
              <a:t>M</a:t>
            </a:r>
            <a:r>
              <a:rPr lang="en-US" dirty="0"/>
              <a:t>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F326CE-2806-4A64-8286-A02C74BAB94F}"/>
              </a:ext>
            </a:extLst>
          </p:cNvPr>
          <p:cNvSpPr txBox="1"/>
          <p:nvPr/>
        </p:nvSpPr>
        <p:spPr>
          <a:xfrm>
            <a:off x="6162541" y="4852453"/>
            <a:ext cx="23978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groups also differ</a:t>
            </a:r>
          </a:p>
          <a:p>
            <a:r>
              <a:rPr lang="en-US" dirty="0"/>
              <a:t>with respect to </a:t>
            </a:r>
            <a:r>
              <a:rPr lang="en-US" dirty="0" err="1"/>
              <a:t>Zbad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M</a:t>
            </a:r>
            <a:r>
              <a:rPr lang="en-US" baseline="-25000" dirty="0"/>
              <a:t>A1</a:t>
            </a:r>
            <a:r>
              <a:rPr lang="en-US" dirty="0"/>
              <a:t> = 60.9</a:t>
            </a:r>
          </a:p>
          <a:p>
            <a:r>
              <a:rPr lang="en-US" i="1" dirty="0"/>
              <a:t>M</a:t>
            </a:r>
            <a:r>
              <a:rPr lang="en-US" baseline="-25000" dirty="0"/>
              <a:t>A2</a:t>
            </a:r>
            <a:r>
              <a:rPr lang="en-US" dirty="0"/>
              <a:t> = 52.2</a:t>
            </a:r>
          </a:p>
          <a:p>
            <a:r>
              <a:rPr lang="en-US" i="1" dirty="0"/>
              <a:t>M</a:t>
            </a:r>
            <a:r>
              <a:rPr lang="en-US" baseline="-25000" dirty="0"/>
              <a:t>A3</a:t>
            </a:r>
            <a:r>
              <a:rPr lang="en-US" dirty="0"/>
              <a:t> = 37.7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373CD9-FD76-4596-98BA-FECBC843ABFD}"/>
              </a:ext>
            </a:extLst>
          </p:cNvPr>
          <p:cNvSpPr txBox="1"/>
          <p:nvPr/>
        </p:nvSpPr>
        <p:spPr>
          <a:xfrm>
            <a:off x="6162540" y="1765829"/>
            <a:ext cx="23978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groups differ</a:t>
            </a:r>
          </a:p>
          <a:p>
            <a:r>
              <a:rPr lang="en-US" dirty="0"/>
              <a:t>with respect to </a:t>
            </a:r>
            <a:r>
              <a:rPr lang="en-US" i="1" dirty="0"/>
              <a:t>Y</a:t>
            </a:r>
          </a:p>
          <a:p>
            <a:endParaRPr lang="en-US" dirty="0"/>
          </a:p>
          <a:p>
            <a:r>
              <a:rPr lang="en-US" i="1" dirty="0"/>
              <a:t>M</a:t>
            </a:r>
            <a:r>
              <a:rPr lang="en-US" baseline="-25000" dirty="0"/>
              <a:t>A1</a:t>
            </a:r>
            <a:r>
              <a:rPr lang="en-US" dirty="0"/>
              <a:t> = 10</a:t>
            </a:r>
          </a:p>
          <a:p>
            <a:r>
              <a:rPr lang="en-US" i="1" dirty="0"/>
              <a:t>M</a:t>
            </a:r>
            <a:r>
              <a:rPr lang="en-US" baseline="-25000" dirty="0"/>
              <a:t>A2</a:t>
            </a:r>
            <a:r>
              <a:rPr lang="en-US" dirty="0"/>
              <a:t> = 20</a:t>
            </a:r>
          </a:p>
          <a:p>
            <a:r>
              <a:rPr lang="en-US" i="1" dirty="0"/>
              <a:t>M</a:t>
            </a:r>
            <a:r>
              <a:rPr lang="en-US" baseline="-25000" dirty="0"/>
              <a:t>A3</a:t>
            </a:r>
            <a:r>
              <a:rPr lang="en-US" dirty="0"/>
              <a:t> = 30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0532DC0-7DAB-F975-E246-053430D50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5257800" cy="5334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8C6B134-3826-A01B-1370-4D1DCFF5F5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4000"/>
            <a:ext cx="52578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72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CA92E-1F28-4F3D-B0E9-1E2EDB5EA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problematic data w/actual </a:t>
            </a:r>
            <a:r>
              <a:rPr lang="en-US" i="1" dirty="0"/>
              <a:t>M</a:t>
            </a:r>
            <a:r>
              <a:rPr lang="en-US" dirty="0"/>
              <a:t>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373CD9-FD76-4596-98BA-FECBC843ABFD}"/>
              </a:ext>
            </a:extLst>
          </p:cNvPr>
          <p:cNvSpPr txBox="1"/>
          <p:nvPr/>
        </p:nvSpPr>
        <p:spPr>
          <a:xfrm>
            <a:off x="6162540" y="1765829"/>
            <a:ext cx="23978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adjusted means</a:t>
            </a:r>
            <a:endParaRPr lang="en-US" i="1" dirty="0"/>
          </a:p>
          <a:p>
            <a:endParaRPr lang="en-US" dirty="0"/>
          </a:p>
          <a:p>
            <a:r>
              <a:rPr lang="en-US" i="1" dirty="0"/>
              <a:t>M</a:t>
            </a:r>
            <a:r>
              <a:rPr lang="en-US" baseline="-25000" dirty="0"/>
              <a:t>A1</a:t>
            </a:r>
            <a:r>
              <a:rPr lang="en-US" dirty="0"/>
              <a:t> = 7.1</a:t>
            </a:r>
          </a:p>
          <a:p>
            <a:r>
              <a:rPr lang="en-US" i="1" dirty="0"/>
              <a:t>M</a:t>
            </a:r>
            <a:r>
              <a:rPr lang="en-US" baseline="-25000" dirty="0"/>
              <a:t>A2</a:t>
            </a:r>
            <a:r>
              <a:rPr lang="en-US" dirty="0"/>
              <a:t> = 19.5</a:t>
            </a:r>
          </a:p>
          <a:p>
            <a:r>
              <a:rPr lang="en-US" i="1" dirty="0"/>
              <a:t>M</a:t>
            </a:r>
            <a:r>
              <a:rPr lang="en-US" baseline="-25000" dirty="0"/>
              <a:t>A3</a:t>
            </a:r>
            <a:r>
              <a:rPr lang="en-US" dirty="0"/>
              <a:t> = 33.4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88894AB-E15B-4926-A285-9DD812390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8176"/>
            <a:ext cx="5449824" cy="544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40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77466-3FF8-4543-9D5F-9E04E4D97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the covariate interacts w/the predictor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CEA18-A044-476C-B9F5-C82B58927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try to understand why!</a:t>
            </a:r>
          </a:p>
          <a:p>
            <a:r>
              <a:rPr lang="en-US" dirty="0"/>
              <a:t>in the words of one textbook: “One would simply live with the more complex model and interpret the resulting significant covariate × condition interactions.” 😂</a:t>
            </a:r>
          </a:p>
        </p:txBody>
      </p:sp>
    </p:spTree>
    <p:extLst>
      <p:ext uri="{BB962C8B-B14F-4D97-AF65-F5344CB8AC3E}">
        <p14:creationId xmlns:p14="http://schemas.microsoft.com/office/powerpoint/2010/main" val="200172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6B758-0750-423B-8351-E245A72A9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sometimes</a:t>
            </a:r>
            <a:r>
              <a:rPr lang="en-US" dirty="0"/>
              <a:t> the </a:t>
            </a:r>
            <a:r>
              <a:rPr lang="en-US" dirty="0" err="1"/>
              <a:t>cov</a:t>
            </a:r>
            <a:r>
              <a:rPr lang="en-US" dirty="0"/>
              <a:t> × group interaction is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17187-FA19-47DA-B3B0-6C5B4802A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is, the goal of using the covariate is not to gain power for comparing groups</a:t>
            </a:r>
          </a:p>
          <a:p>
            <a:r>
              <a:rPr lang="en-US" dirty="0"/>
              <a:t>instead, one might expect the covariate to interact with a grouping variable (whether in an experiment or in a quasi-experiment)</a:t>
            </a:r>
          </a:p>
          <a:p>
            <a:r>
              <a:rPr lang="en-US" dirty="0"/>
              <a:t>in this case, the interaction is of theoretical interest and should be modeled to estimate the parameter(s) of interest</a:t>
            </a:r>
          </a:p>
        </p:txBody>
      </p:sp>
    </p:spTree>
    <p:extLst>
      <p:ext uri="{BB962C8B-B14F-4D97-AF65-F5344CB8AC3E}">
        <p14:creationId xmlns:p14="http://schemas.microsoft.com/office/powerpoint/2010/main" val="103010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7109A-1685-41E2-B404-5C5CD8439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an example (from my research; sorry)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10739-10FE-4E50-A799-8A712D86D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hypothesized that spoilers given before reading a short story would generally reduce enjoyment</a:t>
            </a:r>
          </a:p>
          <a:p>
            <a:r>
              <a:rPr lang="en-US" dirty="0"/>
              <a:t>but we thought that the effect of spoilers would be different among those low vs high in “need for closure”</a:t>
            </a:r>
          </a:p>
          <a:p>
            <a:r>
              <a:rPr lang="en-US" dirty="0"/>
              <a:t>those low in need for closure might be bothered by the spoilers</a:t>
            </a:r>
          </a:p>
          <a:p>
            <a:r>
              <a:rPr lang="en-US" dirty="0"/>
              <a:t>those high in need for closure might appreciate the spoilers</a:t>
            </a:r>
          </a:p>
          <a:p>
            <a:r>
              <a:rPr lang="en-US" dirty="0"/>
              <a:t>this is a grouping (spoiler) × covariate interaction</a:t>
            </a:r>
          </a:p>
        </p:txBody>
      </p:sp>
    </p:spTree>
    <p:extLst>
      <p:ext uri="{BB962C8B-B14F-4D97-AF65-F5344CB8AC3E}">
        <p14:creationId xmlns:p14="http://schemas.microsoft.com/office/powerpoint/2010/main" val="64098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1D5224-1C9C-4E0B-A53F-2C2665388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886"/>
            <a:ext cx="9144000" cy="564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95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F72D6-6211-4498-BC12-D821852D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special design issue: pretest-</a:t>
            </a:r>
            <a:r>
              <a:rPr lang="en-US" sz="4000" dirty="0" err="1"/>
              <a:t>postest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78C9D-2A46-4BF3-AE5E-23C7CAB86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imagine we’re interested in comparing the effectiveness of two methods of teaching reading</a:t>
            </a:r>
          </a:p>
          <a:p>
            <a:r>
              <a:rPr lang="en-US" dirty="0"/>
              <a:t>at the beginning of a school year, we give students a standardized test; call this variable Z</a:t>
            </a:r>
          </a:p>
          <a:p>
            <a:r>
              <a:rPr lang="en-US" dirty="0"/>
              <a:t>students are randomly assigned to learn to read by one of the two methods; call this variable X</a:t>
            </a:r>
          </a:p>
          <a:p>
            <a:r>
              <a:rPr lang="en-US" dirty="0"/>
              <a:t>at the end of the year, the students take the same standardized test; call this variable Y</a:t>
            </a:r>
          </a:p>
          <a:p>
            <a:r>
              <a:rPr lang="en-US" dirty="0"/>
              <a:t>how should we analyze this?</a:t>
            </a:r>
          </a:p>
        </p:txBody>
      </p:sp>
    </p:spTree>
    <p:extLst>
      <p:ext uri="{BB962C8B-B14F-4D97-AF65-F5344CB8AC3E}">
        <p14:creationId xmlns:p14="http://schemas.microsoft.com/office/powerpoint/2010/main" val="187249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45BAA-06FA-4DFD-95E0-E2CFA0BB2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options:</a:t>
            </a:r>
            <a:br>
              <a:rPr lang="en-US" dirty="0"/>
            </a:br>
            <a:r>
              <a:rPr lang="en-US" dirty="0"/>
              <a:t>first, change scores (</a:t>
            </a:r>
            <a:r>
              <a:rPr lang="en-US" i="1" dirty="0"/>
              <a:t>Y</a:t>
            </a:r>
            <a:r>
              <a:rPr lang="en-US" dirty="0"/>
              <a:t> – </a:t>
            </a:r>
            <a:r>
              <a:rPr lang="en-US" i="1" dirty="0"/>
              <a:t>Z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7889BF-150E-46AC-A51D-26747C9B26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503237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the model for this would be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rearranging this by moving </a:t>
                </a:r>
                <a:r>
                  <a:rPr lang="en-US" i="1" dirty="0"/>
                  <a:t>Z</a:t>
                </a:r>
                <a:r>
                  <a:rPr lang="en-US" dirty="0"/>
                  <a:t> to the right side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this implies that the slope of </a:t>
                </a:r>
                <a:r>
                  <a:rPr lang="en-US" i="1" dirty="0"/>
                  <a:t>Z</a:t>
                </a:r>
                <a:r>
                  <a:rPr lang="en-US" dirty="0"/>
                  <a:t> is 1; it’s not an estimated parameter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7889BF-150E-46AC-A51D-26747C9B26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5032375"/>
              </a:xfrm>
              <a:blipFill>
                <a:blip r:embed="rId2"/>
                <a:stretch>
                  <a:fillRect l="-1159" t="-2421" r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891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45BAA-06FA-4DFD-95E0-E2CFA0BB2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have options:</a:t>
            </a:r>
            <a:br>
              <a:rPr lang="en-US" dirty="0"/>
            </a:br>
            <a:r>
              <a:rPr lang="en-US" dirty="0"/>
              <a:t>second, an ANCOVA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7889BF-150E-46AC-A51D-26747C9B26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the model for this would be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because we’ve added a parameter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) instead of setting it equal to 1, this will give us a better fit</a:t>
                </a:r>
              </a:p>
              <a:p>
                <a:r>
                  <a:rPr lang="en-US" dirty="0"/>
                  <a:t>if you have change scores, do an ANCOVA w/pretest scores as a covariate</a:t>
                </a:r>
              </a:p>
              <a:p>
                <a:r>
                  <a:rPr lang="en-US" dirty="0"/>
                  <a:t>the main exception is if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estimate is ≈ 1, then the 1 </a:t>
                </a:r>
                <a:r>
                  <a:rPr lang="en-US" i="1" dirty="0"/>
                  <a:t>df</a:t>
                </a:r>
                <a:r>
                  <a:rPr lang="en-US" dirty="0"/>
                  <a:t> cost to estimate it might not be worth it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7889BF-150E-46AC-A51D-26747C9B26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3081" r="-1005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773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D7767-FC3A-C34F-98C3-597620508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ANCOVA comes w/baggage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EA8D8-4712-BFE1-9080-19C8317EB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typical ANCOVA model does not include a group-by-covariate interaction</a:t>
            </a:r>
          </a:p>
          <a:p>
            <a:r>
              <a:rPr lang="en-US" dirty="0"/>
              <a:t>that is, it assumes the covariate-outcome relationship (i.e., slope) is the same for every group</a:t>
            </a:r>
          </a:p>
          <a:p>
            <a:endParaRPr lang="en-US" dirty="0"/>
          </a:p>
          <a:p>
            <a:r>
              <a:rPr lang="en-US" dirty="0"/>
              <a:t>the typical ANCOVA is easier to interpret if the covariate and groups are independent</a:t>
            </a:r>
          </a:p>
          <a:p>
            <a:r>
              <a:rPr lang="en-US" dirty="0"/>
              <a:t>interpretation is more difficult if not</a:t>
            </a:r>
          </a:p>
        </p:txBody>
      </p:sp>
    </p:spTree>
    <p:extLst>
      <p:ext uri="{BB962C8B-B14F-4D97-AF65-F5344CB8AC3E}">
        <p14:creationId xmlns:p14="http://schemas.microsoft.com/office/powerpoint/2010/main" val="256073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FC7EE-825F-4FA4-9BB6-61F5BFA60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homogeneity of slopes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91E665-03E3-9AAF-A7A9-10A6C086B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4377"/>
            <a:ext cx="7620000" cy="571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FFCF1D-30BE-C8CC-94CD-A64F12698539}"/>
              </a:ext>
            </a:extLst>
          </p:cNvPr>
          <p:cNvSpPr txBox="1"/>
          <p:nvPr/>
        </p:nvSpPr>
        <p:spPr>
          <a:xfrm>
            <a:off x="6158429" y="5427894"/>
            <a:ext cx="2985571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intercept = 10.28</a:t>
            </a:r>
          </a:p>
          <a:p>
            <a:r>
              <a:rPr lang="en-US" dirty="0"/>
              <a:t>group slope = 2.25</a:t>
            </a:r>
          </a:p>
          <a:p>
            <a:r>
              <a:rPr lang="en-US" dirty="0"/>
              <a:t>covariate slope = 0.062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8EBD3F-FA7D-FEAC-21DA-8A8BD5FC6AD5}"/>
              </a:ext>
            </a:extLst>
          </p:cNvPr>
          <p:cNvSpPr txBox="1"/>
          <p:nvPr/>
        </p:nvSpPr>
        <p:spPr>
          <a:xfrm>
            <a:off x="4693186" y="1268234"/>
            <a:ext cx="445081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ucida Console" panose="020B0609040504020204" pitchFamily="49" charset="0"/>
              </a:rPr>
              <a:t>lm(correct ~ 1 + </a:t>
            </a:r>
            <a:r>
              <a:rPr lang="en-US" dirty="0" err="1">
                <a:latin typeface="Lucida Console" panose="020B0609040504020204" pitchFamily="49" charset="0"/>
              </a:rPr>
              <a:t>groupF</a:t>
            </a:r>
            <a:r>
              <a:rPr lang="en-US" dirty="0">
                <a:latin typeface="Lucida Console" panose="020B0609040504020204" pitchFamily="49" charset="0"/>
              </a:rPr>
              <a:t> + </a:t>
            </a:r>
            <a:r>
              <a:rPr lang="en-US" dirty="0" err="1">
                <a:latin typeface="Lucida Console" panose="020B0609040504020204" pitchFamily="49" charset="0"/>
              </a:rPr>
              <a:t>FLE</a:t>
            </a:r>
            <a:r>
              <a:rPr lang="en-US" baseline="-25000" dirty="0" err="1">
                <a:latin typeface="Lucida Console" panose="020B0609040504020204" pitchFamily="49" charset="0"/>
              </a:rPr>
              <a:t>c</a:t>
            </a:r>
            <a:r>
              <a:rPr lang="en-US" dirty="0">
                <a:latin typeface="Lucida Console" panose="020B060904050402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385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FC7EE-825F-4FA4-9BB6-61F5BFA60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allowing slope to vary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B174E7-CAEE-BCE4-8D02-7839344CE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7620000" cy="571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610882D-928D-83F3-23B4-07367A14B4C2}"/>
              </a:ext>
            </a:extLst>
          </p:cNvPr>
          <p:cNvSpPr txBox="1"/>
          <p:nvPr/>
        </p:nvSpPr>
        <p:spPr>
          <a:xfrm>
            <a:off x="6158429" y="5427894"/>
            <a:ext cx="298557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intercept = 10.29</a:t>
            </a:r>
          </a:p>
          <a:p>
            <a:r>
              <a:rPr lang="en-US" dirty="0"/>
              <a:t>group slope = 2.27</a:t>
            </a:r>
          </a:p>
          <a:p>
            <a:r>
              <a:rPr lang="en-US" dirty="0"/>
              <a:t>covariate slope = 0.054</a:t>
            </a:r>
          </a:p>
          <a:p>
            <a:r>
              <a:rPr lang="en-US" dirty="0"/>
              <a:t>interaction slope = 0.025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E5B513-85CA-1ACA-F59D-2A581EEEF6E8}"/>
              </a:ext>
            </a:extLst>
          </p:cNvPr>
          <p:cNvSpPr txBox="1"/>
          <p:nvPr/>
        </p:nvSpPr>
        <p:spPr>
          <a:xfrm>
            <a:off x="2324559" y="1268234"/>
            <a:ext cx="68194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Lucida Console" panose="020B0609040504020204" pitchFamily="49" charset="0"/>
              </a:rPr>
              <a:t>lm(correct ~ 1 + </a:t>
            </a:r>
            <a:r>
              <a:rPr lang="en-US" dirty="0" err="1">
                <a:latin typeface="Lucida Console" panose="020B0609040504020204" pitchFamily="49" charset="0"/>
              </a:rPr>
              <a:t>groupF</a:t>
            </a:r>
            <a:r>
              <a:rPr lang="en-US" dirty="0">
                <a:latin typeface="Lucida Console" panose="020B0609040504020204" pitchFamily="49" charset="0"/>
              </a:rPr>
              <a:t> + </a:t>
            </a:r>
            <a:r>
              <a:rPr lang="en-US" dirty="0" err="1">
                <a:latin typeface="Lucida Console" panose="020B0609040504020204" pitchFamily="49" charset="0"/>
              </a:rPr>
              <a:t>FLE</a:t>
            </a:r>
            <a:r>
              <a:rPr lang="en-US" baseline="-25000" dirty="0" err="1">
                <a:latin typeface="Lucida Console" panose="020B0609040504020204" pitchFamily="49" charset="0"/>
              </a:rPr>
              <a:t>c</a:t>
            </a:r>
            <a:r>
              <a:rPr lang="en-US" dirty="0">
                <a:latin typeface="Lucida Console" panose="020B0609040504020204" pitchFamily="49" charset="0"/>
              </a:rPr>
              <a:t> + </a:t>
            </a:r>
            <a:r>
              <a:rPr lang="en-US" dirty="0" err="1">
                <a:latin typeface="Lucida Console" panose="020B0609040504020204" pitchFamily="49" charset="0"/>
              </a:rPr>
              <a:t>group:FLE</a:t>
            </a:r>
            <a:r>
              <a:rPr lang="en-US" baseline="-25000" dirty="0" err="1">
                <a:latin typeface="Lucida Console" panose="020B0609040504020204" pitchFamily="49" charset="0"/>
              </a:rPr>
              <a:t>c</a:t>
            </a:r>
            <a:r>
              <a:rPr lang="en-US" dirty="0">
                <a:latin typeface="Lucida Console" panose="020B060904050402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3387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9B449-CD29-462A-BB1E-B4D92713B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the independence of covariate and groups?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22419-BE56-45ED-B952-7147C14C2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this is all but guaranteed with random assignment</a:t>
            </a:r>
          </a:p>
          <a:p>
            <a:r>
              <a:rPr lang="en-US" dirty="0"/>
              <a:t>how to test? model the </a:t>
            </a:r>
            <a:r>
              <a:rPr lang="en-US" i="1" dirty="0"/>
              <a:t>covariate as the outcome </a:t>
            </a:r>
            <a:r>
              <a:rPr lang="en-US" dirty="0"/>
              <a:t>and group(s) as the predictor</a:t>
            </a:r>
          </a:p>
          <a:p>
            <a:r>
              <a:rPr lang="en-US" dirty="0"/>
              <a:t>you want this to be non-significant!</a:t>
            </a:r>
          </a:p>
        </p:txBody>
      </p:sp>
    </p:spTree>
    <p:extLst>
      <p:ext uri="{BB962C8B-B14F-4D97-AF65-F5344CB8AC3E}">
        <p14:creationId xmlns:p14="http://schemas.microsoft.com/office/powerpoint/2010/main" val="392682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 covariate and groups are related?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you don’t have random assignment (or if you have bad luck)?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interpretation is complicated!</a:t>
            </a:r>
          </a:p>
          <a:p>
            <a:r>
              <a:rPr lang="en-US" dirty="0"/>
              <a:t>please read Miller &amp; Chapman (2001); it’s so good</a:t>
            </a:r>
          </a:p>
        </p:txBody>
      </p:sp>
    </p:spTree>
    <p:extLst>
      <p:ext uri="{BB962C8B-B14F-4D97-AF65-F5344CB8AC3E}">
        <p14:creationId xmlns:p14="http://schemas.microsoft.com/office/powerpoint/2010/main" val="317754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(A) – covariate (Z) related: 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example</a:t>
            </a:r>
          </a:p>
          <a:p>
            <a:r>
              <a:rPr lang="en-US" dirty="0"/>
              <a:t>Y = yield in corn plants</a:t>
            </a:r>
          </a:p>
          <a:p>
            <a:r>
              <a:rPr lang="en-US" dirty="0"/>
              <a:t>A = two varieties of corn (blue vs white)</a:t>
            </a:r>
          </a:p>
          <a:p>
            <a:r>
              <a:rPr lang="en-US" dirty="0"/>
              <a:t>result: white &gt; blue</a:t>
            </a:r>
          </a:p>
          <a:p>
            <a:r>
              <a:rPr lang="en-US" dirty="0"/>
              <a:t>but white is taller than blue (Z = height)</a:t>
            </a:r>
          </a:p>
          <a:p>
            <a:r>
              <a:rPr lang="en-US" dirty="0"/>
              <a:t>regress Y on Z, then include A, no effect of A</a:t>
            </a:r>
          </a:p>
          <a:p>
            <a:r>
              <a:rPr lang="en-US" dirty="0"/>
              <a:t>what should we conclude?</a:t>
            </a:r>
          </a:p>
        </p:txBody>
      </p:sp>
    </p:spTree>
    <p:extLst>
      <p:ext uri="{BB962C8B-B14F-4D97-AF65-F5344CB8AC3E}">
        <p14:creationId xmlns:p14="http://schemas.microsoft.com/office/powerpoint/2010/main" val="412360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conceptually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851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ECE957-41C2-4F47-8DB6-7BC31D941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BAEBC5-8580-409D-B389-4FBD9B3F3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36F080-95E6-45CC-B9C8-82D954AC8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conceptually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5135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5419</TotalTime>
  <Words>851</Words>
  <Application>Microsoft Office PowerPoint</Application>
  <PresentationFormat>On-screen Show (4:3)</PresentationFormat>
  <Paragraphs>113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Lucida Console</vt:lpstr>
      <vt:lpstr>Office Theme</vt:lpstr>
      <vt:lpstr>more about ANCOVA</vt:lpstr>
      <vt:lpstr>ANCOVA comes w/baggage</vt:lpstr>
      <vt:lpstr>homogeneity of slopes</vt:lpstr>
      <vt:lpstr>allowing slope to vary</vt:lpstr>
      <vt:lpstr>what about the independence of covariate and groups?</vt:lpstr>
      <vt:lpstr>what if the covariate and groups are related?</vt:lpstr>
      <vt:lpstr>group (A) – covariate (Z) related: complications</vt:lpstr>
      <vt:lpstr>conceptually</vt:lpstr>
      <vt:lpstr>conceptually</vt:lpstr>
      <vt:lpstr>what is the problem?</vt:lpstr>
      <vt:lpstr>problematic data w/actual Ms</vt:lpstr>
      <vt:lpstr>problematic data w/actual Ms</vt:lpstr>
      <vt:lpstr>if the covariate interacts w/the predictor of interest</vt:lpstr>
      <vt:lpstr>sometimes the cov × group interaction is of interest</vt:lpstr>
      <vt:lpstr>an example (from my research; sorry)</vt:lpstr>
      <vt:lpstr>PowerPoint Presentation</vt:lpstr>
      <vt:lpstr>special design issue: pretest-postest</vt:lpstr>
      <vt:lpstr>we have options: first, change scores (Y – Z)</vt:lpstr>
      <vt:lpstr>we have options: second, an ANCOVA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Monday!</dc:title>
  <dc:creator>William Levine</dc:creator>
  <cp:lastModifiedBy>Bill Levine</cp:lastModifiedBy>
  <cp:revision>431</cp:revision>
  <dcterms:created xsi:type="dcterms:W3CDTF">2020-09-14T17:59:42Z</dcterms:created>
  <dcterms:modified xsi:type="dcterms:W3CDTF">2024-03-13T18:13:06Z</dcterms:modified>
</cp:coreProperties>
</file>