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652" r:id="rId2"/>
    <p:sldId id="649" r:id="rId3"/>
    <p:sldId id="624" r:id="rId4"/>
    <p:sldId id="257" r:id="rId5"/>
    <p:sldId id="648" r:id="rId6"/>
    <p:sldId id="370" r:id="rId7"/>
    <p:sldId id="371" r:id="rId8"/>
    <p:sldId id="623" r:id="rId9"/>
    <p:sldId id="650" r:id="rId10"/>
    <p:sldId id="646" r:id="rId11"/>
    <p:sldId id="647" r:id="rId12"/>
    <p:sldId id="635" r:id="rId13"/>
    <p:sldId id="637" r:id="rId14"/>
    <p:sldId id="639" r:id="rId15"/>
    <p:sldId id="360" r:id="rId16"/>
    <p:sldId id="625" r:id="rId17"/>
    <p:sldId id="628" r:id="rId18"/>
    <p:sldId id="626" r:id="rId19"/>
    <p:sldId id="629" r:id="rId20"/>
    <p:sldId id="627" r:id="rId21"/>
    <p:sldId id="374" r:id="rId22"/>
    <p:sldId id="375" r:id="rId23"/>
    <p:sldId id="397" r:id="rId24"/>
    <p:sldId id="396" r:id="rId25"/>
    <p:sldId id="376" r:id="rId26"/>
    <p:sldId id="377" r:id="rId27"/>
    <p:sldId id="640" r:id="rId28"/>
    <p:sldId id="641" r:id="rId29"/>
    <p:sldId id="642" r:id="rId30"/>
    <p:sldId id="643" r:id="rId31"/>
    <p:sldId id="65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0C0C0"/>
    <a:srgbClr val="FF9900"/>
    <a:srgbClr val="000000"/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889" autoAdjust="0"/>
    <p:restoredTop sz="81195" autoAdjust="0"/>
  </p:normalViewPr>
  <p:slideViewPr>
    <p:cSldViewPr snapToGrid="0">
      <p:cViewPr varScale="1">
        <p:scale>
          <a:sx n="87" d="100"/>
          <a:sy n="87" d="100"/>
        </p:scale>
        <p:origin x="10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11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 custT="1"/>
      <dgm:spPr>
        <a:solidFill>
          <a:srgbClr val="00B0F0">
            <a:alpha val="20000"/>
          </a:srgbClr>
        </a:solidFill>
      </dgm:spPr>
      <dgm:t>
        <a:bodyPr/>
        <a:lstStyle/>
        <a:p>
          <a:r>
            <a:rPr lang="en-US" sz="3200" dirty="0"/>
            <a:t>Z/</a:t>
          </a:r>
          <a:r>
            <a:rPr lang="en-US" sz="3200" dirty="0" err="1"/>
            <a:t>cov</a:t>
          </a:r>
          <a:endParaRPr lang="en-US" sz="3200" baseline="-25000" dirty="0"/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 custT="1"/>
      <dgm:spPr/>
      <dgm:t>
        <a:bodyPr/>
        <a:lstStyle/>
        <a:p>
          <a:r>
            <a:rPr lang="en-US" sz="4400" dirty="0"/>
            <a:t>      </a:t>
          </a:r>
          <a:r>
            <a:rPr lang="en-US" sz="2800" dirty="0"/>
            <a:t>groups</a:t>
          </a:r>
          <a:endParaRPr lang="en-US" sz="4400" baseline="-25000" dirty="0"/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 custLinFactNeighborX="45949" custLinFactNeighborY="-5787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E3DC409-2761-42AE-8892-856DA3970C13}" type="presOf" srcId="{4E2AE089-947A-4E00-8642-41C0C3210FB5}" destId="{EB345B87-9026-442E-879B-A68EB96CF85D}" srcOrd="1" destOrd="0" presId="urn:microsoft.com/office/officeart/2005/8/layout/venn1"/>
    <dgm:cxn modelId="{7E2B1D5D-0B7C-4FBC-88DC-64784092B3FC}" type="presOf" srcId="{8133A6B8-0B4E-48B5-A90E-B8F2670F3348}" destId="{524B0FC9-AB8C-4764-8E23-D0A29B385033}" srcOrd="1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B4F6E88A-3C2C-481F-88AF-60C15D1DEC79}" type="presOf" srcId="{8133A6B8-0B4E-48B5-A90E-B8F2670F3348}" destId="{2F36F080-95E6-45CC-B9C8-82D954AC8134}" srcOrd="0" destOrd="0" presId="urn:microsoft.com/office/officeart/2005/8/layout/venn1"/>
    <dgm:cxn modelId="{4C882C97-9B65-46AA-B51D-078CA6049C67}" type="presOf" srcId="{C42B9923-93FF-415C-A30E-6341EF663407}" destId="{72BAEBC5-8580-409D-B389-4FBD9B3F392B}" srcOrd="0" destOrd="0" presId="urn:microsoft.com/office/officeart/2005/8/layout/venn1"/>
    <dgm:cxn modelId="{7BC53D99-E0CE-4D91-BC1F-67F249598DE4}" type="presOf" srcId="{4E2AE089-947A-4E00-8642-41C0C3210FB5}" destId="{7AECE957-41C2-4F47-8DB6-7BC31D941E58}" srcOrd="0" destOrd="0" presId="urn:microsoft.com/office/officeart/2005/8/layout/venn1"/>
    <dgm:cxn modelId="{20A4A7BB-F079-4539-9949-6B9F0105241E}" type="presOf" srcId="{C42B9923-93FF-415C-A30E-6341EF663407}" destId="{20520FC0-EC65-4C6E-81DB-AE848DC3EBD8}" srcOrd="1" destOrd="0" presId="urn:microsoft.com/office/officeart/2005/8/layout/venn1"/>
    <dgm:cxn modelId="{686FD4CA-F9F4-4DDE-B038-9ABB95FC9BA3}" type="presOf" srcId="{17139FF4-4EA9-45BF-B90D-7BC0EDED6CE8}" destId="{3E8FB23B-BC10-447F-BC47-01FFD92C57A4}" srcOrd="0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3B05B750-2759-402D-8399-9DB6D3D2B813}" type="presParOf" srcId="{3E8FB23B-BC10-447F-BC47-01FFD92C57A4}" destId="{7AECE957-41C2-4F47-8DB6-7BC31D941E58}" srcOrd="0" destOrd="0" presId="urn:microsoft.com/office/officeart/2005/8/layout/venn1"/>
    <dgm:cxn modelId="{5B166EB8-BB49-4D28-8500-35B74DEB1039}" type="presParOf" srcId="{3E8FB23B-BC10-447F-BC47-01FFD92C57A4}" destId="{EB345B87-9026-442E-879B-A68EB96CF85D}" srcOrd="1" destOrd="0" presId="urn:microsoft.com/office/officeart/2005/8/layout/venn1"/>
    <dgm:cxn modelId="{D6720A7B-5384-40A4-AC58-B2D837C79C9F}" type="presParOf" srcId="{3E8FB23B-BC10-447F-BC47-01FFD92C57A4}" destId="{72BAEBC5-8580-409D-B389-4FBD9B3F392B}" srcOrd="2" destOrd="0" presId="urn:microsoft.com/office/officeart/2005/8/layout/venn1"/>
    <dgm:cxn modelId="{F18FFB2E-EAE0-4F8A-ADB5-D67581FC75F7}" type="presParOf" srcId="{3E8FB23B-BC10-447F-BC47-01FFD92C57A4}" destId="{20520FC0-EC65-4C6E-81DB-AE848DC3EBD8}" srcOrd="3" destOrd="0" presId="urn:microsoft.com/office/officeart/2005/8/layout/venn1"/>
    <dgm:cxn modelId="{48A42417-6693-4B73-B51B-7FA7738937E3}" type="presParOf" srcId="{3E8FB23B-BC10-447F-BC47-01FFD92C57A4}" destId="{2F36F080-95E6-45CC-B9C8-82D954AC8134}" srcOrd="4" destOrd="0" presId="urn:microsoft.com/office/officeart/2005/8/layout/venn1"/>
    <dgm:cxn modelId="{1E85D7FE-0DFF-4EC8-ABFF-2181726738AB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/>
      <dgm:spPr>
        <a:solidFill>
          <a:srgbClr val="FFFFFF">
            <a:alpha val="74902"/>
          </a:srgbClr>
        </a:solidFill>
        <a:ln>
          <a:solidFill>
            <a:schemeClr val="bg1"/>
          </a:solidFill>
        </a:ln>
      </dgm:spPr>
      <dgm:t>
        <a:bodyPr/>
        <a:lstStyle/>
        <a:p>
          <a:endParaRPr lang="en-US" baseline="-25000" dirty="0">
            <a:solidFill>
              <a:schemeClr val="tx1">
                <a:hueOff val="0"/>
                <a:satOff val="0"/>
                <a:lumOff val="0"/>
                <a:alpha val="30000"/>
              </a:schemeClr>
            </a:solidFill>
          </a:endParaRPr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 custT="1"/>
      <dgm:spPr>
        <a:solidFill>
          <a:schemeClr val="accent4">
            <a:hueOff val="4900445"/>
            <a:satOff val="-20388"/>
            <a:lumOff val="4804"/>
            <a:alpha val="80000"/>
          </a:schemeClr>
        </a:solidFill>
      </dgm:spPr>
      <dgm:t>
        <a:bodyPr/>
        <a:lstStyle/>
        <a:p>
          <a:r>
            <a:rPr lang="en-US" sz="44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      </a:t>
          </a:r>
          <a:r>
            <a:rPr lang="en-US" sz="36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groups</a:t>
          </a:r>
          <a:endParaRPr lang="en-US" sz="4400" baseline="-25000" dirty="0">
            <a:solidFill>
              <a:schemeClr val="tx1">
                <a:hueOff val="0"/>
                <a:satOff val="0"/>
                <a:lumOff val="0"/>
              </a:schemeClr>
            </a:solidFill>
          </a:endParaRPr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 custLinFactNeighborX="45949" custLinFactNeighborY="-5787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A634E5B-892C-4B11-8977-CD3C142CDCD7}" type="presOf" srcId="{8133A6B8-0B4E-48B5-A90E-B8F2670F3348}" destId="{2F36F080-95E6-45CC-B9C8-82D954AC8134}" srcOrd="0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F898BF58-7C03-45FF-9675-9187B6F79C54}" type="presOf" srcId="{C42B9923-93FF-415C-A30E-6341EF663407}" destId="{72BAEBC5-8580-409D-B389-4FBD9B3F392B}" srcOrd="0" destOrd="0" presId="urn:microsoft.com/office/officeart/2005/8/layout/venn1"/>
    <dgm:cxn modelId="{30D98A81-92C1-4E23-A0C9-F58731A862DD}" type="presOf" srcId="{4E2AE089-947A-4E00-8642-41C0C3210FB5}" destId="{7AECE957-41C2-4F47-8DB6-7BC31D941E58}" srcOrd="0" destOrd="0" presId="urn:microsoft.com/office/officeart/2005/8/layout/venn1"/>
    <dgm:cxn modelId="{9DE35E8D-C3FA-4EAE-811C-F4AB5A0E49DB}" type="presOf" srcId="{8133A6B8-0B4E-48B5-A90E-B8F2670F3348}" destId="{524B0FC9-AB8C-4764-8E23-D0A29B385033}" srcOrd="1" destOrd="0" presId="urn:microsoft.com/office/officeart/2005/8/layout/venn1"/>
    <dgm:cxn modelId="{225383E1-C4A7-4711-9F9E-259DD704F891}" type="presOf" srcId="{17139FF4-4EA9-45BF-B90D-7BC0EDED6CE8}" destId="{3E8FB23B-BC10-447F-BC47-01FFD92C57A4}" srcOrd="0" destOrd="0" presId="urn:microsoft.com/office/officeart/2005/8/layout/venn1"/>
    <dgm:cxn modelId="{962167E7-780D-437F-98F2-1921C16244C5}" type="presOf" srcId="{C42B9923-93FF-415C-A30E-6341EF663407}" destId="{20520FC0-EC65-4C6E-81DB-AE848DC3EBD8}" srcOrd="1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E84119FA-87EF-4E31-A245-DFCF1DBC5840}" type="presOf" srcId="{4E2AE089-947A-4E00-8642-41C0C3210FB5}" destId="{EB345B87-9026-442E-879B-A68EB96CF85D}" srcOrd="1" destOrd="0" presId="urn:microsoft.com/office/officeart/2005/8/layout/venn1"/>
    <dgm:cxn modelId="{42B0A8BB-33FD-44BB-826E-D09C7FEB36EC}" type="presParOf" srcId="{3E8FB23B-BC10-447F-BC47-01FFD92C57A4}" destId="{7AECE957-41C2-4F47-8DB6-7BC31D941E58}" srcOrd="0" destOrd="0" presId="urn:microsoft.com/office/officeart/2005/8/layout/venn1"/>
    <dgm:cxn modelId="{854D806F-B960-46AE-ADD2-2FE36BEE567B}" type="presParOf" srcId="{3E8FB23B-BC10-447F-BC47-01FFD92C57A4}" destId="{EB345B87-9026-442E-879B-A68EB96CF85D}" srcOrd="1" destOrd="0" presId="urn:microsoft.com/office/officeart/2005/8/layout/venn1"/>
    <dgm:cxn modelId="{862B6605-8650-44B4-A4D9-592546B66B7B}" type="presParOf" srcId="{3E8FB23B-BC10-447F-BC47-01FFD92C57A4}" destId="{72BAEBC5-8580-409D-B389-4FBD9B3F392B}" srcOrd="2" destOrd="0" presId="urn:microsoft.com/office/officeart/2005/8/layout/venn1"/>
    <dgm:cxn modelId="{215D0F25-1621-4B78-ABA0-F752EDA5F70E}" type="presParOf" srcId="{3E8FB23B-BC10-447F-BC47-01FFD92C57A4}" destId="{20520FC0-EC65-4C6E-81DB-AE848DC3EBD8}" srcOrd="3" destOrd="0" presId="urn:microsoft.com/office/officeart/2005/8/layout/venn1"/>
    <dgm:cxn modelId="{1904F03A-B2C7-44EE-BFF4-D052CEAE33AE}" type="presParOf" srcId="{3E8FB23B-BC10-447F-BC47-01FFD92C57A4}" destId="{2F36F080-95E6-45CC-B9C8-82D954AC8134}" srcOrd="4" destOrd="0" presId="urn:microsoft.com/office/officeart/2005/8/layout/venn1"/>
    <dgm:cxn modelId="{A09DF7F6-049E-4410-8412-0E658088F399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/>
      <dgm:spPr/>
      <dgm:t>
        <a:bodyPr/>
        <a:lstStyle/>
        <a:p>
          <a:r>
            <a:rPr lang="en-US" dirty="0"/>
            <a:t>X1</a:t>
          </a:r>
          <a:endParaRPr lang="en-US" baseline="-25000" dirty="0"/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/>
      <dgm:spPr/>
      <dgm:t>
        <a:bodyPr/>
        <a:lstStyle/>
        <a:p>
          <a:r>
            <a:rPr lang="en-US" dirty="0"/>
            <a:t> X2</a:t>
          </a:r>
          <a:endParaRPr lang="en-US" baseline="-25000" dirty="0"/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 custLinFactNeighborX="13917" custLinFactNeighborY="-8346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 custLinFactNeighborX="-14285" custLinFactNeighborY="-3170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4BCA305-6558-436F-AE58-B8CFFB7264EB}" type="presOf" srcId="{4E2AE089-947A-4E00-8642-41C0C3210FB5}" destId="{EB345B87-9026-442E-879B-A68EB96CF85D}" srcOrd="1" destOrd="0" presId="urn:microsoft.com/office/officeart/2005/8/layout/venn1"/>
    <dgm:cxn modelId="{9E73A02E-44F2-46A3-B775-478B128BF684}" type="presOf" srcId="{8133A6B8-0B4E-48B5-A90E-B8F2670F3348}" destId="{2F36F080-95E6-45CC-B9C8-82D954AC8134}" srcOrd="0" destOrd="0" presId="urn:microsoft.com/office/officeart/2005/8/layout/venn1"/>
    <dgm:cxn modelId="{13AE683A-C1E4-4DEA-8A2F-55AA29300295}" type="presOf" srcId="{C42B9923-93FF-415C-A30E-6341EF663407}" destId="{20520FC0-EC65-4C6E-81DB-AE848DC3EBD8}" srcOrd="1" destOrd="0" presId="urn:microsoft.com/office/officeart/2005/8/layout/venn1"/>
    <dgm:cxn modelId="{3D3E0A4A-0179-476A-A9B8-F78BF2729EDF}" type="presOf" srcId="{8133A6B8-0B4E-48B5-A90E-B8F2670F3348}" destId="{524B0FC9-AB8C-4764-8E23-D0A29B385033}" srcOrd="1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B10B4B94-93FB-4106-9C7B-D0CC7821BEEB}" type="presOf" srcId="{C42B9923-93FF-415C-A30E-6341EF663407}" destId="{72BAEBC5-8580-409D-B389-4FBD9B3F392B}" srcOrd="0" destOrd="0" presId="urn:microsoft.com/office/officeart/2005/8/layout/venn1"/>
    <dgm:cxn modelId="{726104BA-B74D-4E2D-B007-3BD5EAE090F7}" type="presOf" srcId="{17139FF4-4EA9-45BF-B90D-7BC0EDED6CE8}" destId="{3E8FB23B-BC10-447F-BC47-01FFD92C57A4}" srcOrd="0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138C1CF9-11CD-4A21-B387-B8985DE951D9}" type="presOf" srcId="{4E2AE089-947A-4E00-8642-41C0C3210FB5}" destId="{7AECE957-41C2-4F47-8DB6-7BC31D941E58}" srcOrd="0" destOrd="0" presId="urn:microsoft.com/office/officeart/2005/8/layout/venn1"/>
    <dgm:cxn modelId="{9E24922F-383B-4534-A787-C1DF10B8CD02}" type="presParOf" srcId="{3E8FB23B-BC10-447F-BC47-01FFD92C57A4}" destId="{7AECE957-41C2-4F47-8DB6-7BC31D941E58}" srcOrd="0" destOrd="0" presId="urn:microsoft.com/office/officeart/2005/8/layout/venn1"/>
    <dgm:cxn modelId="{FF481023-96CC-444A-A29B-38092303FDDC}" type="presParOf" srcId="{3E8FB23B-BC10-447F-BC47-01FFD92C57A4}" destId="{EB345B87-9026-442E-879B-A68EB96CF85D}" srcOrd="1" destOrd="0" presId="urn:microsoft.com/office/officeart/2005/8/layout/venn1"/>
    <dgm:cxn modelId="{1DC3F04B-B790-49DD-AA90-84BADF47A650}" type="presParOf" srcId="{3E8FB23B-BC10-447F-BC47-01FFD92C57A4}" destId="{72BAEBC5-8580-409D-B389-4FBD9B3F392B}" srcOrd="2" destOrd="0" presId="urn:microsoft.com/office/officeart/2005/8/layout/venn1"/>
    <dgm:cxn modelId="{0CD8DCCB-C4E4-4E65-B95D-5C06A074E736}" type="presParOf" srcId="{3E8FB23B-BC10-447F-BC47-01FFD92C57A4}" destId="{20520FC0-EC65-4C6E-81DB-AE848DC3EBD8}" srcOrd="3" destOrd="0" presId="urn:microsoft.com/office/officeart/2005/8/layout/venn1"/>
    <dgm:cxn modelId="{D64152DB-49C0-4DF1-8E52-19594676CA74}" type="presParOf" srcId="{3E8FB23B-BC10-447F-BC47-01FFD92C57A4}" destId="{2F36F080-95E6-45CC-B9C8-82D954AC8134}" srcOrd="4" destOrd="0" presId="urn:microsoft.com/office/officeart/2005/8/layout/venn1"/>
    <dgm:cxn modelId="{E97FFB04-4A5F-4E13-A207-4AD441F8AF84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/>
      <dgm:spPr/>
      <dgm:t>
        <a:bodyPr/>
        <a:lstStyle/>
        <a:p>
          <a:r>
            <a:rPr lang="en-US" dirty="0"/>
            <a:t>X1</a:t>
          </a:r>
          <a:endParaRPr lang="en-US" baseline="-25000" dirty="0"/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/>
      <dgm:spPr/>
      <dgm:t>
        <a:bodyPr/>
        <a:lstStyle/>
        <a:p>
          <a:r>
            <a:rPr lang="en-US" dirty="0"/>
            <a:t> X2</a:t>
          </a:r>
          <a:endParaRPr lang="en-US" baseline="-25000" dirty="0"/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 custLinFactNeighborX="972" custLinFactNeighborY="-3170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 custLinFactNeighborX="2304" custLinFactNeighborY="-3170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4BCA305-6558-436F-AE58-B8CFFB7264EB}" type="presOf" srcId="{4E2AE089-947A-4E00-8642-41C0C3210FB5}" destId="{EB345B87-9026-442E-879B-A68EB96CF85D}" srcOrd="1" destOrd="0" presId="urn:microsoft.com/office/officeart/2005/8/layout/venn1"/>
    <dgm:cxn modelId="{9E73A02E-44F2-46A3-B775-478B128BF684}" type="presOf" srcId="{8133A6B8-0B4E-48B5-A90E-B8F2670F3348}" destId="{2F36F080-95E6-45CC-B9C8-82D954AC8134}" srcOrd="0" destOrd="0" presId="urn:microsoft.com/office/officeart/2005/8/layout/venn1"/>
    <dgm:cxn modelId="{13AE683A-C1E4-4DEA-8A2F-55AA29300295}" type="presOf" srcId="{C42B9923-93FF-415C-A30E-6341EF663407}" destId="{20520FC0-EC65-4C6E-81DB-AE848DC3EBD8}" srcOrd="1" destOrd="0" presId="urn:microsoft.com/office/officeart/2005/8/layout/venn1"/>
    <dgm:cxn modelId="{3D3E0A4A-0179-476A-A9B8-F78BF2729EDF}" type="presOf" srcId="{8133A6B8-0B4E-48B5-A90E-B8F2670F3348}" destId="{524B0FC9-AB8C-4764-8E23-D0A29B385033}" srcOrd="1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B10B4B94-93FB-4106-9C7B-D0CC7821BEEB}" type="presOf" srcId="{C42B9923-93FF-415C-A30E-6341EF663407}" destId="{72BAEBC5-8580-409D-B389-4FBD9B3F392B}" srcOrd="0" destOrd="0" presId="urn:microsoft.com/office/officeart/2005/8/layout/venn1"/>
    <dgm:cxn modelId="{726104BA-B74D-4E2D-B007-3BD5EAE090F7}" type="presOf" srcId="{17139FF4-4EA9-45BF-B90D-7BC0EDED6CE8}" destId="{3E8FB23B-BC10-447F-BC47-01FFD92C57A4}" srcOrd="0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138C1CF9-11CD-4A21-B387-B8985DE951D9}" type="presOf" srcId="{4E2AE089-947A-4E00-8642-41C0C3210FB5}" destId="{7AECE957-41C2-4F47-8DB6-7BC31D941E58}" srcOrd="0" destOrd="0" presId="urn:microsoft.com/office/officeart/2005/8/layout/venn1"/>
    <dgm:cxn modelId="{9E24922F-383B-4534-A787-C1DF10B8CD02}" type="presParOf" srcId="{3E8FB23B-BC10-447F-BC47-01FFD92C57A4}" destId="{7AECE957-41C2-4F47-8DB6-7BC31D941E58}" srcOrd="0" destOrd="0" presId="urn:microsoft.com/office/officeart/2005/8/layout/venn1"/>
    <dgm:cxn modelId="{FF481023-96CC-444A-A29B-38092303FDDC}" type="presParOf" srcId="{3E8FB23B-BC10-447F-BC47-01FFD92C57A4}" destId="{EB345B87-9026-442E-879B-A68EB96CF85D}" srcOrd="1" destOrd="0" presId="urn:microsoft.com/office/officeart/2005/8/layout/venn1"/>
    <dgm:cxn modelId="{1DC3F04B-B790-49DD-AA90-84BADF47A650}" type="presParOf" srcId="{3E8FB23B-BC10-447F-BC47-01FFD92C57A4}" destId="{72BAEBC5-8580-409D-B389-4FBD9B3F392B}" srcOrd="2" destOrd="0" presId="urn:microsoft.com/office/officeart/2005/8/layout/venn1"/>
    <dgm:cxn modelId="{0CD8DCCB-C4E4-4E65-B95D-5C06A074E736}" type="presParOf" srcId="{3E8FB23B-BC10-447F-BC47-01FFD92C57A4}" destId="{20520FC0-EC65-4C6E-81DB-AE848DC3EBD8}" srcOrd="3" destOrd="0" presId="urn:microsoft.com/office/officeart/2005/8/layout/venn1"/>
    <dgm:cxn modelId="{D64152DB-49C0-4DF1-8E52-19594676CA74}" type="presParOf" srcId="{3E8FB23B-BC10-447F-BC47-01FFD92C57A4}" destId="{2F36F080-95E6-45CC-B9C8-82D954AC8134}" srcOrd="4" destOrd="0" presId="urn:microsoft.com/office/officeart/2005/8/layout/venn1"/>
    <dgm:cxn modelId="{E97FFB04-4A5F-4E13-A207-4AD441F8AF84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/>
      <dgm:spPr/>
      <dgm:t>
        <a:bodyPr/>
        <a:lstStyle/>
        <a:p>
          <a:r>
            <a:rPr lang="en-US" dirty="0"/>
            <a:t>X</a:t>
          </a:r>
          <a:endParaRPr lang="en-US" baseline="-25000" dirty="0"/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/>
      <dgm:spPr>
        <a:solidFill>
          <a:schemeClr val="bg1">
            <a:alpha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/>
            <a:t> </a:t>
          </a:r>
          <a:r>
            <a:rPr lang="en-US" dirty="0">
              <a:solidFill>
                <a:schemeClr val="bg1"/>
              </a:solidFill>
            </a:rPr>
            <a:t>M</a:t>
          </a:r>
          <a:endParaRPr lang="en-US" baseline="-25000" dirty="0">
            <a:solidFill>
              <a:schemeClr val="bg1"/>
            </a:solidFill>
          </a:endParaRPr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 custLinFactNeighborX="52363" custLinFactNeighborY="-3170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4BCA305-6558-436F-AE58-B8CFFB7264EB}" type="presOf" srcId="{4E2AE089-947A-4E00-8642-41C0C3210FB5}" destId="{EB345B87-9026-442E-879B-A68EB96CF85D}" srcOrd="1" destOrd="0" presId="urn:microsoft.com/office/officeart/2005/8/layout/venn1"/>
    <dgm:cxn modelId="{9E73A02E-44F2-46A3-B775-478B128BF684}" type="presOf" srcId="{8133A6B8-0B4E-48B5-A90E-B8F2670F3348}" destId="{2F36F080-95E6-45CC-B9C8-82D954AC8134}" srcOrd="0" destOrd="0" presId="urn:microsoft.com/office/officeart/2005/8/layout/venn1"/>
    <dgm:cxn modelId="{13AE683A-C1E4-4DEA-8A2F-55AA29300295}" type="presOf" srcId="{C42B9923-93FF-415C-A30E-6341EF663407}" destId="{20520FC0-EC65-4C6E-81DB-AE848DC3EBD8}" srcOrd="1" destOrd="0" presId="urn:microsoft.com/office/officeart/2005/8/layout/venn1"/>
    <dgm:cxn modelId="{3D3E0A4A-0179-476A-A9B8-F78BF2729EDF}" type="presOf" srcId="{8133A6B8-0B4E-48B5-A90E-B8F2670F3348}" destId="{524B0FC9-AB8C-4764-8E23-D0A29B385033}" srcOrd="1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B10B4B94-93FB-4106-9C7B-D0CC7821BEEB}" type="presOf" srcId="{C42B9923-93FF-415C-A30E-6341EF663407}" destId="{72BAEBC5-8580-409D-B389-4FBD9B3F392B}" srcOrd="0" destOrd="0" presId="urn:microsoft.com/office/officeart/2005/8/layout/venn1"/>
    <dgm:cxn modelId="{726104BA-B74D-4E2D-B007-3BD5EAE090F7}" type="presOf" srcId="{17139FF4-4EA9-45BF-B90D-7BC0EDED6CE8}" destId="{3E8FB23B-BC10-447F-BC47-01FFD92C57A4}" srcOrd="0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138C1CF9-11CD-4A21-B387-B8985DE951D9}" type="presOf" srcId="{4E2AE089-947A-4E00-8642-41C0C3210FB5}" destId="{7AECE957-41C2-4F47-8DB6-7BC31D941E58}" srcOrd="0" destOrd="0" presId="urn:microsoft.com/office/officeart/2005/8/layout/venn1"/>
    <dgm:cxn modelId="{9E24922F-383B-4534-A787-C1DF10B8CD02}" type="presParOf" srcId="{3E8FB23B-BC10-447F-BC47-01FFD92C57A4}" destId="{7AECE957-41C2-4F47-8DB6-7BC31D941E58}" srcOrd="0" destOrd="0" presId="urn:microsoft.com/office/officeart/2005/8/layout/venn1"/>
    <dgm:cxn modelId="{FF481023-96CC-444A-A29B-38092303FDDC}" type="presParOf" srcId="{3E8FB23B-BC10-447F-BC47-01FFD92C57A4}" destId="{EB345B87-9026-442E-879B-A68EB96CF85D}" srcOrd="1" destOrd="0" presId="urn:microsoft.com/office/officeart/2005/8/layout/venn1"/>
    <dgm:cxn modelId="{1DC3F04B-B790-49DD-AA90-84BADF47A650}" type="presParOf" srcId="{3E8FB23B-BC10-447F-BC47-01FFD92C57A4}" destId="{72BAEBC5-8580-409D-B389-4FBD9B3F392B}" srcOrd="2" destOrd="0" presId="urn:microsoft.com/office/officeart/2005/8/layout/venn1"/>
    <dgm:cxn modelId="{0CD8DCCB-C4E4-4E65-B95D-5C06A074E736}" type="presParOf" srcId="{3E8FB23B-BC10-447F-BC47-01FFD92C57A4}" destId="{20520FC0-EC65-4C6E-81DB-AE848DC3EBD8}" srcOrd="3" destOrd="0" presId="urn:microsoft.com/office/officeart/2005/8/layout/venn1"/>
    <dgm:cxn modelId="{D64152DB-49C0-4DF1-8E52-19594676CA74}" type="presParOf" srcId="{3E8FB23B-BC10-447F-BC47-01FFD92C57A4}" destId="{2F36F080-95E6-45CC-B9C8-82D954AC8134}" srcOrd="4" destOrd="0" presId="urn:microsoft.com/office/officeart/2005/8/layout/venn1"/>
    <dgm:cxn modelId="{E97FFB04-4A5F-4E13-A207-4AD441F8AF84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/>
      <dgm:spPr/>
      <dgm:t>
        <a:bodyPr/>
        <a:lstStyle/>
        <a:p>
          <a:r>
            <a:rPr lang="en-US" dirty="0"/>
            <a:t>X</a:t>
          </a:r>
          <a:endParaRPr lang="en-US" baseline="-25000" dirty="0"/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/>
      <dgm:spPr/>
      <dgm:t>
        <a:bodyPr/>
        <a:lstStyle/>
        <a:p>
          <a:r>
            <a:rPr lang="en-US" dirty="0"/>
            <a:t> M</a:t>
          </a:r>
          <a:endParaRPr lang="en-US" baseline="-25000" dirty="0"/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 custLinFactNeighborX="-19765" custLinFactNeighborY="-15258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4BCA305-6558-436F-AE58-B8CFFB7264EB}" type="presOf" srcId="{4E2AE089-947A-4E00-8642-41C0C3210FB5}" destId="{EB345B87-9026-442E-879B-A68EB96CF85D}" srcOrd="1" destOrd="0" presId="urn:microsoft.com/office/officeart/2005/8/layout/venn1"/>
    <dgm:cxn modelId="{9E73A02E-44F2-46A3-B775-478B128BF684}" type="presOf" srcId="{8133A6B8-0B4E-48B5-A90E-B8F2670F3348}" destId="{2F36F080-95E6-45CC-B9C8-82D954AC8134}" srcOrd="0" destOrd="0" presId="urn:microsoft.com/office/officeart/2005/8/layout/venn1"/>
    <dgm:cxn modelId="{13AE683A-C1E4-4DEA-8A2F-55AA29300295}" type="presOf" srcId="{C42B9923-93FF-415C-A30E-6341EF663407}" destId="{20520FC0-EC65-4C6E-81DB-AE848DC3EBD8}" srcOrd="1" destOrd="0" presId="urn:microsoft.com/office/officeart/2005/8/layout/venn1"/>
    <dgm:cxn modelId="{3D3E0A4A-0179-476A-A9B8-F78BF2729EDF}" type="presOf" srcId="{8133A6B8-0B4E-48B5-A90E-B8F2670F3348}" destId="{524B0FC9-AB8C-4764-8E23-D0A29B385033}" srcOrd="1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B10B4B94-93FB-4106-9C7B-D0CC7821BEEB}" type="presOf" srcId="{C42B9923-93FF-415C-A30E-6341EF663407}" destId="{72BAEBC5-8580-409D-B389-4FBD9B3F392B}" srcOrd="0" destOrd="0" presId="urn:microsoft.com/office/officeart/2005/8/layout/venn1"/>
    <dgm:cxn modelId="{726104BA-B74D-4E2D-B007-3BD5EAE090F7}" type="presOf" srcId="{17139FF4-4EA9-45BF-B90D-7BC0EDED6CE8}" destId="{3E8FB23B-BC10-447F-BC47-01FFD92C57A4}" srcOrd="0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138C1CF9-11CD-4A21-B387-B8985DE951D9}" type="presOf" srcId="{4E2AE089-947A-4E00-8642-41C0C3210FB5}" destId="{7AECE957-41C2-4F47-8DB6-7BC31D941E58}" srcOrd="0" destOrd="0" presId="urn:microsoft.com/office/officeart/2005/8/layout/venn1"/>
    <dgm:cxn modelId="{9E24922F-383B-4534-A787-C1DF10B8CD02}" type="presParOf" srcId="{3E8FB23B-BC10-447F-BC47-01FFD92C57A4}" destId="{7AECE957-41C2-4F47-8DB6-7BC31D941E58}" srcOrd="0" destOrd="0" presId="urn:microsoft.com/office/officeart/2005/8/layout/venn1"/>
    <dgm:cxn modelId="{FF481023-96CC-444A-A29B-38092303FDDC}" type="presParOf" srcId="{3E8FB23B-BC10-447F-BC47-01FFD92C57A4}" destId="{EB345B87-9026-442E-879B-A68EB96CF85D}" srcOrd="1" destOrd="0" presId="urn:microsoft.com/office/officeart/2005/8/layout/venn1"/>
    <dgm:cxn modelId="{1DC3F04B-B790-49DD-AA90-84BADF47A650}" type="presParOf" srcId="{3E8FB23B-BC10-447F-BC47-01FFD92C57A4}" destId="{72BAEBC5-8580-409D-B389-4FBD9B3F392B}" srcOrd="2" destOrd="0" presId="urn:microsoft.com/office/officeart/2005/8/layout/venn1"/>
    <dgm:cxn modelId="{0CD8DCCB-C4E4-4E65-B95D-5C06A074E736}" type="presParOf" srcId="{3E8FB23B-BC10-447F-BC47-01FFD92C57A4}" destId="{20520FC0-EC65-4C6E-81DB-AE848DC3EBD8}" srcOrd="3" destOrd="0" presId="urn:microsoft.com/office/officeart/2005/8/layout/venn1"/>
    <dgm:cxn modelId="{D64152DB-49C0-4DF1-8E52-19594676CA74}" type="presParOf" srcId="{3E8FB23B-BC10-447F-BC47-01FFD92C57A4}" destId="{2F36F080-95E6-45CC-B9C8-82D954AC8134}" srcOrd="4" destOrd="0" presId="urn:microsoft.com/office/officeart/2005/8/layout/venn1"/>
    <dgm:cxn modelId="{E97FFB04-4A5F-4E13-A207-4AD441F8AF84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3580013" y="1686143"/>
          <a:ext cx="2610802" cy="2610802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      </a:t>
          </a:r>
          <a:r>
            <a:rPr lang="en-US" sz="2800" kern="1200" dirty="0"/>
            <a:t>groups</a:t>
          </a:r>
          <a:endParaRPr lang="en-US" sz="4400" kern="1200" baseline="-25000" dirty="0"/>
        </a:p>
      </dsp:txBody>
      <dsp:txXfrm>
        <a:off x="4378483" y="2360600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2895521" y="1535056"/>
          <a:ext cx="2610802" cy="2610802"/>
        </a:xfrm>
        <a:prstGeom prst="ellipse">
          <a:avLst/>
        </a:prstGeom>
        <a:solidFill>
          <a:srgbClr val="00B0F0">
            <a:alpha val="2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Z/</a:t>
          </a:r>
          <a:r>
            <a:rPr lang="en-US" sz="3200" kern="1200" dirty="0" err="1"/>
            <a:t>cov</a:t>
          </a:r>
          <a:endParaRPr lang="en-US" sz="3200" kern="1200" baseline="-25000" dirty="0"/>
        </a:p>
      </dsp:txBody>
      <dsp:txXfrm>
        <a:off x="3141372" y="2209513"/>
        <a:ext cx="1566481" cy="1435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3580013" y="1686143"/>
          <a:ext cx="2610802" cy="2610802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      </a:t>
          </a:r>
          <a:r>
            <a:rPr lang="en-US" sz="3600" kern="12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groups</a:t>
          </a:r>
          <a:endParaRPr lang="en-US" sz="4400" kern="1200" baseline="-25000" dirty="0">
            <a:solidFill>
              <a:schemeClr val="tx1">
                <a:hueOff val="0"/>
                <a:satOff val="0"/>
                <a:lumOff val="0"/>
              </a:schemeClr>
            </a:solidFill>
          </a:endParaRPr>
        </a:p>
      </dsp:txBody>
      <dsp:txXfrm>
        <a:off x="4378483" y="2360600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2895521" y="1535056"/>
          <a:ext cx="2610802" cy="2610802"/>
        </a:xfrm>
        <a:prstGeom prst="ellipse">
          <a:avLst/>
        </a:prstGeom>
        <a:solidFill>
          <a:srgbClr val="FFFFFF">
            <a:alpha val="74902"/>
          </a:srgb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baseline="-25000" dirty="0">
            <a:solidFill>
              <a:schemeClr val="tx1">
                <a:hueOff val="0"/>
                <a:satOff val="0"/>
                <a:lumOff val="0"/>
                <a:alpha val="30000"/>
              </a:schemeClr>
            </a:solidFill>
          </a:endParaRPr>
        </a:p>
      </dsp:txBody>
      <dsp:txXfrm>
        <a:off x="3141372" y="2209513"/>
        <a:ext cx="1566481" cy="14359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3943358" y="1468245"/>
          <a:ext cx="2610802" cy="2610802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X2</a:t>
          </a:r>
          <a:endParaRPr lang="en-US" sz="6500" kern="1200" baseline="-25000" dirty="0"/>
        </a:p>
      </dsp:txBody>
      <dsp:txXfrm>
        <a:off x="4741829" y="2142703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1322930" y="1603381"/>
          <a:ext cx="2610802" cy="2610802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X1</a:t>
          </a:r>
          <a:endParaRPr lang="en-US" sz="6500" kern="1200" baseline="-25000" dirty="0"/>
        </a:p>
      </dsp:txBody>
      <dsp:txXfrm>
        <a:off x="1568781" y="2277838"/>
        <a:ext cx="1566481" cy="1435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3605390" y="1603381"/>
          <a:ext cx="2610802" cy="2610802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X2</a:t>
          </a:r>
          <a:endParaRPr lang="en-US" sz="6500" kern="1200" baseline="-25000" dirty="0"/>
        </a:p>
      </dsp:txBody>
      <dsp:txXfrm>
        <a:off x="4403860" y="2277838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1756036" y="1603381"/>
          <a:ext cx="2610802" cy="2610802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X1</a:t>
          </a:r>
          <a:endParaRPr lang="en-US" sz="6500" kern="1200" baseline="-25000" dirty="0"/>
        </a:p>
      </dsp:txBody>
      <dsp:txXfrm>
        <a:off x="2001887" y="2277838"/>
        <a:ext cx="1566481" cy="14359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4947107" y="1603381"/>
          <a:ext cx="2610802" cy="2610802"/>
        </a:xfrm>
        <a:prstGeom prst="ellipse">
          <a:avLst/>
        </a:prstGeom>
        <a:solidFill>
          <a:schemeClr val="bg1">
            <a:alpha val="5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  <a:r>
            <a:rPr lang="en-US" sz="6500" kern="1200" dirty="0">
              <a:solidFill>
                <a:schemeClr val="bg1"/>
              </a:solidFill>
            </a:rPr>
            <a:t>M</a:t>
          </a:r>
          <a:endParaRPr lang="en-US" sz="6500" kern="1200" baseline="-25000" dirty="0">
            <a:solidFill>
              <a:schemeClr val="bg1"/>
            </a:solidFill>
          </a:endParaRPr>
        </a:p>
      </dsp:txBody>
      <dsp:txXfrm>
        <a:off x="5745578" y="2277838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1695883" y="1686143"/>
          <a:ext cx="2610802" cy="2610802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X</a:t>
          </a:r>
          <a:endParaRPr lang="en-US" sz="6500" kern="1200" baseline="-25000" dirty="0"/>
        </a:p>
      </dsp:txBody>
      <dsp:txXfrm>
        <a:off x="1941734" y="2360600"/>
        <a:ext cx="1566481" cy="14359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3063988" y="1287787"/>
          <a:ext cx="2610802" cy="2610802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M</a:t>
          </a:r>
          <a:endParaRPr lang="en-US" sz="6500" kern="1200" baseline="-25000" dirty="0"/>
        </a:p>
      </dsp:txBody>
      <dsp:txXfrm>
        <a:off x="3862458" y="1962244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1695883" y="1686143"/>
          <a:ext cx="2610802" cy="2610802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X</a:t>
          </a:r>
          <a:endParaRPr lang="en-US" sz="6500" kern="1200" baseline="-25000" dirty="0"/>
        </a:p>
      </dsp:txBody>
      <dsp:txXfrm>
        <a:off x="1941734" y="2360600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ssrn.com/sol3/papers.cfm?abstract_id=3689437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sagepub.com/doi/full/10.1177/251524591774562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andfonline.com/doi/abs/10.1198/000313006x15264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ndfonline.com/doi/pdf/10.1080/0363775090331036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D8501E-1467-C6BD-1EB4-629C7C3EF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456FDB-43A2-46ED-8CBE-2C38AD7DD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welcome back!</a:t>
            </a:r>
          </a:p>
          <a:p>
            <a:r>
              <a:rPr lang="en-US" dirty="0"/>
              <a:t>Problem Set 7 is due on Wednesday</a:t>
            </a:r>
          </a:p>
          <a:p>
            <a:r>
              <a:rPr lang="en-US" dirty="0"/>
              <a:t>there will be drill this week</a:t>
            </a:r>
          </a:p>
          <a:p>
            <a:pPr lvl="1"/>
            <a:r>
              <a:rPr lang="en-US" dirty="0"/>
              <a:t>it will cover analysis of continuous-by-group interactions and basic mediation analysis</a:t>
            </a:r>
          </a:p>
        </p:txBody>
      </p:sp>
    </p:spTree>
    <p:extLst>
      <p:ext uri="{BB962C8B-B14F-4D97-AF65-F5344CB8AC3E}">
        <p14:creationId xmlns:p14="http://schemas.microsoft.com/office/powerpoint/2010/main" val="2270448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A92E-1F28-4F3D-B0E9-1E2EDB5EA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data w/actual </a:t>
            </a:r>
            <a:r>
              <a:rPr lang="en-US" i="1" dirty="0"/>
              <a:t>M</a:t>
            </a:r>
            <a:r>
              <a:rPr lang="en-US" dirty="0"/>
              <a:t>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326CE-2806-4A64-8286-A02C74BAB94F}"/>
              </a:ext>
            </a:extLst>
          </p:cNvPr>
          <p:cNvSpPr txBox="1"/>
          <p:nvPr/>
        </p:nvSpPr>
        <p:spPr>
          <a:xfrm>
            <a:off x="6162541" y="4852453"/>
            <a:ext cx="2397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groups also differ</a:t>
            </a:r>
          </a:p>
          <a:p>
            <a:r>
              <a:rPr lang="en-US" dirty="0"/>
              <a:t>with respect to </a:t>
            </a:r>
            <a:r>
              <a:rPr lang="en-US" dirty="0" err="1"/>
              <a:t>Zbad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M</a:t>
            </a:r>
            <a:r>
              <a:rPr lang="en-US" baseline="-25000" dirty="0"/>
              <a:t>A1</a:t>
            </a:r>
            <a:r>
              <a:rPr lang="en-US" dirty="0"/>
              <a:t> = 60.9</a:t>
            </a:r>
          </a:p>
          <a:p>
            <a:r>
              <a:rPr lang="en-US" i="1" dirty="0"/>
              <a:t>M</a:t>
            </a:r>
            <a:r>
              <a:rPr lang="en-US" baseline="-25000" dirty="0"/>
              <a:t>A2</a:t>
            </a:r>
            <a:r>
              <a:rPr lang="en-US" dirty="0"/>
              <a:t> = 52.2</a:t>
            </a:r>
          </a:p>
          <a:p>
            <a:r>
              <a:rPr lang="en-US" i="1" dirty="0"/>
              <a:t>M</a:t>
            </a:r>
            <a:r>
              <a:rPr lang="en-US" baseline="-25000" dirty="0"/>
              <a:t>A3</a:t>
            </a:r>
            <a:r>
              <a:rPr lang="en-US" dirty="0"/>
              <a:t> = 37.7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373CD9-FD76-4596-98BA-FECBC843ABFD}"/>
              </a:ext>
            </a:extLst>
          </p:cNvPr>
          <p:cNvSpPr txBox="1"/>
          <p:nvPr/>
        </p:nvSpPr>
        <p:spPr>
          <a:xfrm>
            <a:off x="6162540" y="1765829"/>
            <a:ext cx="2397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groups differ</a:t>
            </a:r>
          </a:p>
          <a:p>
            <a:r>
              <a:rPr lang="en-US" dirty="0"/>
              <a:t>with respect to </a:t>
            </a:r>
            <a:r>
              <a:rPr lang="en-US" i="1" dirty="0"/>
              <a:t>Y</a:t>
            </a:r>
          </a:p>
          <a:p>
            <a:endParaRPr lang="en-US" dirty="0"/>
          </a:p>
          <a:p>
            <a:r>
              <a:rPr lang="en-US" i="1" dirty="0"/>
              <a:t>M</a:t>
            </a:r>
            <a:r>
              <a:rPr lang="en-US" baseline="-25000" dirty="0"/>
              <a:t>A1</a:t>
            </a:r>
            <a:r>
              <a:rPr lang="en-US" dirty="0"/>
              <a:t> = 10</a:t>
            </a:r>
          </a:p>
          <a:p>
            <a:r>
              <a:rPr lang="en-US" i="1" dirty="0"/>
              <a:t>M</a:t>
            </a:r>
            <a:r>
              <a:rPr lang="en-US" baseline="-25000" dirty="0"/>
              <a:t>A2</a:t>
            </a:r>
            <a:r>
              <a:rPr lang="en-US" dirty="0"/>
              <a:t> = 20</a:t>
            </a:r>
          </a:p>
          <a:p>
            <a:r>
              <a:rPr lang="en-US" i="1" dirty="0"/>
              <a:t>M</a:t>
            </a:r>
            <a:r>
              <a:rPr lang="en-US" baseline="-25000" dirty="0"/>
              <a:t>A3</a:t>
            </a:r>
            <a:r>
              <a:rPr lang="en-US" dirty="0"/>
              <a:t> = 30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532DC0-7DAB-F975-E246-053430D50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5257800" cy="5334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C6B134-3826-A01B-1370-4D1DCFF5F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0"/>
            <a:ext cx="52578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72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A92E-1F28-4F3D-B0E9-1E2EDB5EA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data w/actual </a:t>
            </a:r>
            <a:r>
              <a:rPr lang="en-US" i="1" dirty="0"/>
              <a:t>M</a:t>
            </a:r>
            <a:r>
              <a:rPr lang="en-US" dirty="0"/>
              <a:t>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373CD9-FD76-4596-98BA-FECBC843ABFD}"/>
              </a:ext>
            </a:extLst>
          </p:cNvPr>
          <p:cNvSpPr txBox="1"/>
          <p:nvPr/>
        </p:nvSpPr>
        <p:spPr>
          <a:xfrm>
            <a:off x="6162540" y="1765829"/>
            <a:ext cx="23978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adjusted means</a:t>
            </a:r>
            <a:endParaRPr lang="en-US" i="1" dirty="0"/>
          </a:p>
          <a:p>
            <a:endParaRPr lang="en-US" dirty="0"/>
          </a:p>
          <a:p>
            <a:r>
              <a:rPr lang="en-US" i="1" dirty="0"/>
              <a:t>M</a:t>
            </a:r>
            <a:r>
              <a:rPr lang="en-US" baseline="-25000" dirty="0"/>
              <a:t>A1</a:t>
            </a:r>
            <a:r>
              <a:rPr lang="en-US" dirty="0"/>
              <a:t> = 7.1</a:t>
            </a:r>
          </a:p>
          <a:p>
            <a:r>
              <a:rPr lang="en-US" i="1" dirty="0"/>
              <a:t>M</a:t>
            </a:r>
            <a:r>
              <a:rPr lang="en-US" baseline="-25000" dirty="0"/>
              <a:t>A2</a:t>
            </a:r>
            <a:r>
              <a:rPr lang="en-US" dirty="0"/>
              <a:t> = 19.5</a:t>
            </a:r>
          </a:p>
          <a:p>
            <a:r>
              <a:rPr lang="en-US" i="1" dirty="0"/>
              <a:t>M</a:t>
            </a:r>
            <a:r>
              <a:rPr lang="en-US" baseline="-25000" dirty="0"/>
              <a:t>A3</a:t>
            </a:r>
            <a:r>
              <a:rPr lang="en-US" dirty="0"/>
              <a:t> = 33.4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8894AB-E15B-4926-A285-9DD812390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8176"/>
            <a:ext cx="5449824" cy="54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4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F72D6-6211-4498-BC12-D821852D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special design issue: pretest-posttest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78C9D-2A46-4BF3-AE5E-23C7CAB86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we’re interested in comparing the effectiveness of two methods of teaching reading</a:t>
            </a:r>
          </a:p>
          <a:p>
            <a:r>
              <a:rPr lang="en-US" dirty="0"/>
              <a:t>at the beginning of a school year, we give students a standardized test; call this variable Z</a:t>
            </a:r>
          </a:p>
          <a:p>
            <a:r>
              <a:rPr lang="en-US" dirty="0"/>
              <a:t>students are randomly assigned to learn to read by one of the two methods; call this variable X</a:t>
            </a:r>
          </a:p>
          <a:p>
            <a:r>
              <a:rPr lang="en-US" dirty="0"/>
              <a:t>at the end of the year, the students take the same standardized test; call this variable Y</a:t>
            </a:r>
          </a:p>
          <a:p>
            <a:r>
              <a:rPr lang="en-US" dirty="0"/>
              <a:t>how should we analyze this?</a:t>
            </a:r>
          </a:p>
        </p:txBody>
      </p:sp>
    </p:spTree>
    <p:extLst>
      <p:ext uri="{BB962C8B-B14F-4D97-AF65-F5344CB8AC3E}">
        <p14:creationId xmlns:p14="http://schemas.microsoft.com/office/powerpoint/2010/main" val="187249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5BAA-06FA-4DFD-95E0-E2CFA0BB2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options:</a:t>
            </a:r>
            <a:br>
              <a:rPr lang="en-US" dirty="0"/>
            </a:br>
            <a:r>
              <a:rPr lang="en-US" dirty="0"/>
              <a:t>first, change scores (</a:t>
            </a:r>
            <a:r>
              <a:rPr lang="en-US" i="1" dirty="0"/>
              <a:t>Y</a:t>
            </a:r>
            <a:r>
              <a:rPr lang="en-US" dirty="0"/>
              <a:t> – </a:t>
            </a:r>
            <a:r>
              <a:rPr lang="en-US" i="1" dirty="0"/>
              <a:t>Z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7889BF-150E-46AC-A51D-26747C9B26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model for this would be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rearranging this by moving </a:t>
                </a:r>
                <a:r>
                  <a:rPr lang="en-US" i="1" dirty="0"/>
                  <a:t>Z</a:t>
                </a:r>
                <a:r>
                  <a:rPr lang="en-US" dirty="0"/>
                  <a:t> to the right side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this implies that the slope of </a:t>
                </a:r>
                <a:r>
                  <a:rPr lang="en-US" i="1" dirty="0"/>
                  <a:t>Z</a:t>
                </a:r>
                <a:r>
                  <a:rPr lang="en-US" dirty="0"/>
                  <a:t> is 1; it’s not an estimated parameter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7889BF-150E-46AC-A51D-26747C9B26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  <a:blipFill>
                <a:blip r:embed="rId2"/>
                <a:stretch>
                  <a:fillRect l="-1159" t="-2421" r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891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5BAA-06FA-4DFD-95E0-E2CFA0BB2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options:</a:t>
            </a:r>
            <a:br>
              <a:rPr lang="en-US" dirty="0"/>
            </a:br>
            <a:r>
              <a:rPr lang="en-US" dirty="0"/>
              <a:t>second, an ANCOVA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7889BF-150E-46AC-A51D-26747C9B26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75144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the model for this would be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b="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400" dirty="0"/>
                  <a:t>because we’ve added a parameter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) instead of setting it equal to 1, this will give us a better fit</a:t>
                </a:r>
              </a:p>
              <a:p>
                <a:r>
                  <a:rPr lang="en-US" sz="2400" dirty="0"/>
                  <a:t>if you have change scores, do an ANCOVA w/pretest scores as a covariate</a:t>
                </a:r>
              </a:p>
              <a:p>
                <a:r>
                  <a:rPr lang="en-US" sz="2400" dirty="0"/>
                  <a:t>the main exception is if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estimate is ≈ 1, then the 1 </a:t>
                </a:r>
                <a:r>
                  <a:rPr lang="en-US" sz="2400" i="1" dirty="0"/>
                  <a:t>df</a:t>
                </a:r>
                <a:r>
                  <a:rPr lang="en-US" sz="2400" dirty="0"/>
                  <a:t> cost to estimate it might not be worth it</a:t>
                </a:r>
              </a:p>
              <a:p>
                <a:r>
                  <a:rPr lang="en-US" sz="2400" dirty="0"/>
                  <a:t>if you work in an area where change scores are commonly used, read around to see how others handle them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7889BF-150E-46AC-A51D-26747C9B26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751446"/>
              </a:xfrm>
              <a:blipFill>
                <a:blip r:embed="rId2"/>
                <a:stretch>
                  <a:fillRect l="-1005" t="-2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73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other third-variable patterns</a:t>
            </a:r>
            <a:br>
              <a:rPr lang="en-US" sz="4800" dirty="0"/>
            </a:br>
            <a:r>
              <a:rPr lang="en-US" sz="4800" dirty="0"/>
              <a:t>(covariates, confounds, mediators, etc.)</a:t>
            </a:r>
          </a:p>
        </p:txBody>
      </p:sp>
      <p:pic>
        <p:nvPicPr>
          <p:cNvPr id="3" name="Picture 2" descr="A collage of a person&#10;&#10;Description automatically generated with medium confidence">
            <a:extLst>
              <a:ext uri="{FF2B5EF4-FFF2-40B4-BE49-F238E27FC236}">
                <a16:creationId xmlns:a16="http://schemas.microsoft.com/office/drawing/2014/main" id="{EF41B9CE-AB37-4D94-A993-8C5E74253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203" y="2008415"/>
            <a:ext cx="4253593" cy="4253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74FE45-1AE5-40F9-82EE-79E5EEDE99B1}"/>
              </a:ext>
            </a:extLst>
          </p:cNvPr>
          <p:cNvSpPr txBox="1"/>
          <p:nvPr/>
        </p:nvSpPr>
        <p:spPr>
          <a:xfrm>
            <a:off x="968829" y="6395068"/>
            <a:ext cx="72063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https://papers.ssrn.com/sol3/papers.cfm?abstract_id=3689437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57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6A718-9054-4A1F-9347-10F091F7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covariates, confounds, mediators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A2C3A7F-C9ED-4CC5-991E-AA76F9689C21}"/>
              </a:ext>
            </a:extLst>
          </p:cNvPr>
          <p:cNvSpPr/>
          <p:nvPr/>
        </p:nvSpPr>
        <p:spPr>
          <a:xfrm>
            <a:off x="1672390" y="2069432"/>
            <a:ext cx="1503947" cy="1515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X1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9C1A71-828B-4211-81B0-63DDF1663BA0}"/>
              </a:ext>
            </a:extLst>
          </p:cNvPr>
          <p:cNvSpPr/>
          <p:nvPr/>
        </p:nvSpPr>
        <p:spPr>
          <a:xfrm>
            <a:off x="1672388" y="4146884"/>
            <a:ext cx="1503947" cy="1515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X2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DD2D13-AA01-4A3D-A985-F3F358AEDBE9}"/>
              </a:ext>
            </a:extLst>
          </p:cNvPr>
          <p:cNvSpPr/>
          <p:nvPr/>
        </p:nvSpPr>
        <p:spPr>
          <a:xfrm>
            <a:off x="5967663" y="2945732"/>
            <a:ext cx="1503947" cy="1515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86721D-0B87-46AB-BD41-376BD9677941}"/>
              </a:ext>
            </a:extLst>
          </p:cNvPr>
          <p:cNvCxnSpPr>
            <a:cxnSpLocks/>
            <a:stCxn id="4" idx="6"/>
            <a:endCxn id="6" idx="1"/>
          </p:cNvCxnSpPr>
          <p:nvPr/>
        </p:nvCxnSpPr>
        <p:spPr>
          <a:xfrm>
            <a:off x="3176337" y="2827422"/>
            <a:ext cx="3011574" cy="34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5D1BBA-F50F-44A6-81A8-89150EBA3764}"/>
              </a:ext>
            </a:extLst>
          </p:cNvPr>
          <p:cNvCxnSpPr>
            <a:cxnSpLocks/>
            <a:stCxn id="5" idx="6"/>
            <a:endCxn id="6" idx="3"/>
          </p:cNvCxnSpPr>
          <p:nvPr/>
        </p:nvCxnSpPr>
        <p:spPr>
          <a:xfrm flipV="1">
            <a:off x="3176335" y="4239701"/>
            <a:ext cx="3011576" cy="66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6DCD32C-D897-4E35-821F-7CFB5C0D146C}"/>
              </a:ext>
            </a:extLst>
          </p:cNvPr>
          <p:cNvSpPr txBox="1"/>
          <p:nvPr/>
        </p:nvSpPr>
        <p:spPr>
          <a:xfrm>
            <a:off x="407624" y="5976833"/>
            <a:ext cx="81077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https://journals.sagepub.com/doi/full/10.1177/2515245917745629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9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12EE88-016B-4D41-8A5F-1A216B1D8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X2 is a “covariate”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D3FF80-F071-444F-9A3C-0E1F6ED57D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3696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6A718-9054-4A1F-9347-10F091F7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covariates, confounds, mediators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A2C3A7F-C9ED-4CC5-991E-AA76F9689C21}"/>
              </a:ext>
            </a:extLst>
          </p:cNvPr>
          <p:cNvSpPr/>
          <p:nvPr/>
        </p:nvSpPr>
        <p:spPr>
          <a:xfrm>
            <a:off x="1672390" y="2069432"/>
            <a:ext cx="1503947" cy="1515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X1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9C1A71-828B-4211-81B0-63DDF1663BA0}"/>
              </a:ext>
            </a:extLst>
          </p:cNvPr>
          <p:cNvSpPr/>
          <p:nvPr/>
        </p:nvSpPr>
        <p:spPr>
          <a:xfrm>
            <a:off x="1672388" y="4146884"/>
            <a:ext cx="1503947" cy="1515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X2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DD2D13-AA01-4A3D-A985-F3F358AEDBE9}"/>
              </a:ext>
            </a:extLst>
          </p:cNvPr>
          <p:cNvSpPr/>
          <p:nvPr/>
        </p:nvSpPr>
        <p:spPr>
          <a:xfrm>
            <a:off x="5967663" y="2945732"/>
            <a:ext cx="1503947" cy="1515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86721D-0B87-46AB-BD41-376BD9677941}"/>
              </a:ext>
            </a:extLst>
          </p:cNvPr>
          <p:cNvCxnSpPr>
            <a:cxnSpLocks/>
            <a:stCxn id="4" idx="6"/>
            <a:endCxn id="6" idx="1"/>
          </p:cNvCxnSpPr>
          <p:nvPr/>
        </p:nvCxnSpPr>
        <p:spPr>
          <a:xfrm>
            <a:off x="3176337" y="2827422"/>
            <a:ext cx="3011574" cy="34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5D1BBA-F50F-44A6-81A8-89150EBA3764}"/>
              </a:ext>
            </a:extLst>
          </p:cNvPr>
          <p:cNvCxnSpPr>
            <a:cxnSpLocks/>
            <a:stCxn id="5" idx="6"/>
            <a:endCxn id="6" idx="3"/>
          </p:cNvCxnSpPr>
          <p:nvPr/>
        </p:nvCxnSpPr>
        <p:spPr>
          <a:xfrm flipV="1">
            <a:off x="3176335" y="4239701"/>
            <a:ext cx="3011576" cy="66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07EC31C3-655B-4364-84B6-6B9BA2C141DB}"/>
              </a:ext>
            </a:extLst>
          </p:cNvPr>
          <p:cNvCxnSpPr>
            <a:cxnSpLocks/>
            <a:stCxn id="4" idx="2"/>
            <a:endCxn id="5" idx="2"/>
          </p:cNvCxnSpPr>
          <p:nvPr/>
        </p:nvCxnSpPr>
        <p:spPr>
          <a:xfrm rot="10800000" flipV="1">
            <a:off x="1672388" y="2827422"/>
            <a:ext cx="2" cy="2077452"/>
          </a:xfrm>
          <a:prstGeom prst="curvedConnector3">
            <a:avLst>
              <a:gd name="adj1" fmla="val 114301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68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12EE88-016B-4D41-8A5F-1A216B1D8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X2 is a (partial) confound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D3FF80-F071-444F-9A3C-0E1F6ED57D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92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781A6A-D4E0-6741-CF78-DA798802F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29" y="1825625"/>
            <a:ext cx="8118743" cy="4351338"/>
          </a:xfrm>
        </p:spPr>
        <p:txBody>
          <a:bodyPr/>
          <a:lstStyle/>
          <a:p>
            <a:r>
              <a:rPr lang="en-US" dirty="0"/>
              <a:t>be thorough in interpreting interactions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 informative in interpreting statistical significance: don’t simply say that something is/ isn’t significant ... note the direction, which group is higher, etc.</a:t>
            </a:r>
          </a:p>
          <a:p>
            <a:r>
              <a:rPr lang="en-US" dirty="0"/>
              <a:t>power analysis is hard; please check the answer key re: 3g &amp; ask questions if you have them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2F508F-806A-60B0-EFEC-4AE5AAA0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exam feedback</a:t>
            </a:r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1CEEA323-02C0-D685-0BB4-4C628C4C5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407" y="2422850"/>
            <a:ext cx="5829185" cy="1332154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D106900-911E-FC04-8A1E-370DC45D9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203088"/>
              </p:ext>
            </p:extLst>
          </p:nvPr>
        </p:nvGraphicFramePr>
        <p:xfrm>
          <a:off x="2460433" y="4108290"/>
          <a:ext cx="376243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4146">
                  <a:extLst>
                    <a:ext uri="{9D8B030D-6E8A-4147-A177-3AD203B41FA5}">
                      <a16:colId xmlns:a16="http://schemas.microsoft.com/office/drawing/2014/main" val="1812241857"/>
                    </a:ext>
                  </a:extLst>
                </a:gridCol>
                <a:gridCol w="1254146">
                  <a:extLst>
                    <a:ext uri="{9D8B030D-6E8A-4147-A177-3AD203B41FA5}">
                      <a16:colId xmlns:a16="http://schemas.microsoft.com/office/drawing/2014/main" val="2735029312"/>
                    </a:ext>
                  </a:extLst>
                </a:gridCol>
                <a:gridCol w="1254146">
                  <a:extLst>
                    <a:ext uri="{9D8B030D-6E8A-4147-A177-3AD203B41FA5}">
                      <a16:colId xmlns:a16="http://schemas.microsoft.com/office/drawing/2014/main" val="1960208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trash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692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5.5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6.4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30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5.6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5.4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978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8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6A718-9054-4A1F-9347-10F091F7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covariates, confounds, mediators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A2C3A7F-C9ED-4CC5-991E-AA76F9689C21}"/>
              </a:ext>
            </a:extLst>
          </p:cNvPr>
          <p:cNvSpPr/>
          <p:nvPr/>
        </p:nvSpPr>
        <p:spPr>
          <a:xfrm>
            <a:off x="1672390" y="2069432"/>
            <a:ext cx="1503947" cy="1515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X1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9C1A71-828B-4211-81B0-63DDF1663BA0}"/>
              </a:ext>
            </a:extLst>
          </p:cNvPr>
          <p:cNvSpPr/>
          <p:nvPr/>
        </p:nvSpPr>
        <p:spPr>
          <a:xfrm>
            <a:off x="1672388" y="4146884"/>
            <a:ext cx="1503947" cy="1515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X2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DD2D13-AA01-4A3D-A985-F3F358AEDBE9}"/>
              </a:ext>
            </a:extLst>
          </p:cNvPr>
          <p:cNvSpPr/>
          <p:nvPr/>
        </p:nvSpPr>
        <p:spPr>
          <a:xfrm>
            <a:off x="5967663" y="2945732"/>
            <a:ext cx="1503947" cy="1515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86721D-0B87-46AB-BD41-376BD9677941}"/>
              </a:ext>
            </a:extLst>
          </p:cNvPr>
          <p:cNvCxnSpPr>
            <a:cxnSpLocks/>
            <a:stCxn id="4" idx="6"/>
            <a:endCxn id="6" idx="1"/>
          </p:cNvCxnSpPr>
          <p:nvPr/>
        </p:nvCxnSpPr>
        <p:spPr>
          <a:xfrm>
            <a:off x="3176337" y="2827422"/>
            <a:ext cx="3011574" cy="34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5D1BBA-F50F-44A6-81A8-89150EBA3764}"/>
              </a:ext>
            </a:extLst>
          </p:cNvPr>
          <p:cNvCxnSpPr>
            <a:cxnSpLocks/>
            <a:stCxn id="5" idx="6"/>
            <a:endCxn id="6" idx="3"/>
          </p:cNvCxnSpPr>
          <p:nvPr/>
        </p:nvCxnSpPr>
        <p:spPr>
          <a:xfrm flipV="1">
            <a:off x="3176335" y="4239701"/>
            <a:ext cx="3011576" cy="665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677042C-6A67-47A6-B113-CC8C0256E225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2424362" y="3585411"/>
            <a:ext cx="2" cy="561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10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mediation </a:t>
            </a:r>
            <a:br>
              <a:rPr lang="en-US" dirty="0"/>
            </a:br>
            <a:r>
              <a:rPr lang="en-US" sz="2700" dirty="0"/>
              <a:t>(Baron &amp; Kenny, 1986; </a:t>
            </a:r>
            <a:r>
              <a:rPr lang="en-US" sz="2700" dirty="0">
                <a:hlinkClick r:id="rId2"/>
              </a:rPr>
              <a:t>Hayes, 2009</a:t>
            </a:r>
            <a:r>
              <a:rPr lang="en-US" sz="2700" dirty="0"/>
              <a:t>; Rucker et al., 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01049"/>
          </a:xfrm>
        </p:spPr>
        <p:txBody>
          <a:bodyPr/>
          <a:lstStyle/>
          <a:p>
            <a:r>
              <a:rPr lang="en-US" dirty="0"/>
              <a:t>if one variable influences another through an intervening variable, the intervening variable is typically called a </a:t>
            </a:r>
            <a:r>
              <a:rPr lang="en-US" i="1" dirty="0"/>
              <a:t>mediator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6218" y="5355772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X1</a:t>
            </a:r>
          </a:p>
        </p:txBody>
      </p:sp>
      <p:sp>
        <p:nvSpPr>
          <p:cNvPr id="5" name="Rectangle 4"/>
          <p:cNvSpPr/>
          <p:nvPr/>
        </p:nvSpPr>
        <p:spPr>
          <a:xfrm>
            <a:off x="6213567" y="5355772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952208" y="5673635"/>
            <a:ext cx="326135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25632" y="5673635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48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01049"/>
          </a:xfrm>
        </p:spPr>
        <p:txBody>
          <a:bodyPr/>
          <a:lstStyle/>
          <a:p>
            <a:r>
              <a:rPr lang="en-US" dirty="0"/>
              <a:t>if one variable influences another through an intervening variable, the intervening variable is typically called a </a:t>
            </a:r>
            <a:r>
              <a:rPr lang="en-US" i="1" dirty="0"/>
              <a:t>mediator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6218" y="5355772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X1</a:t>
            </a:r>
          </a:p>
        </p:txBody>
      </p:sp>
      <p:sp>
        <p:nvSpPr>
          <p:cNvPr id="5" name="Rectangle 4"/>
          <p:cNvSpPr/>
          <p:nvPr/>
        </p:nvSpPr>
        <p:spPr>
          <a:xfrm>
            <a:off x="6213567" y="5355772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6" name="Rectangle 5"/>
          <p:cNvSpPr/>
          <p:nvPr/>
        </p:nvSpPr>
        <p:spPr>
          <a:xfrm>
            <a:off x="4029892" y="4032068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952208" y="5673635"/>
            <a:ext cx="326135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2952208" y="4349929"/>
            <a:ext cx="1077684" cy="10058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5135882" y="4349931"/>
            <a:ext cx="1077684" cy="10058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87160" y="5673635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10638" y="4506678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74724" y="4502427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99168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12EE88-016B-4D41-8A5F-1A216B1D8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D3FF80-F071-444F-9A3C-0E1F6ED57D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55B031-579B-4CCA-8033-0FA95E016E2D}"/>
              </a:ext>
            </a:extLst>
          </p:cNvPr>
          <p:cNvSpPr txBox="1"/>
          <p:nvPr/>
        </p:nvSpPr>
        <p:spPr>
          <a:xfrm>
            <a:off x="3956365" y="378434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8991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CE957-41C2-4F47-8DB6-7BC31D941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BAEBC5-8580-409D-B389-4FBD9B3F3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6F080-95E6-45CC-B9C8-82D954AC8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D3FF80-F071-444F-9A3C-0E1F6ED57D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5A55E10-9FD8-4667-B0B2-0D7D49BCEF12}"/>
              </a:ext>
            </a:extLst>
          </p:cNvPr>
          <p:cNvSpPr txBox="1"/>
          <p:nvPr/>
        </p:nvSpPr>
        <p:spPr>
          <a:xfrm>
            <a:off x="3485585" y="353085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c’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2701EBEC-F76F-4D06-B9DB-5EA93653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en-US" dirty="0"/>
              <a:t>M is a mediator</a:t>
            </a:r>
          </a:p>
        </p:txBody>
      </p:sp>
    </p:spTree>
    <p:extLst>
      <p:ext uri="{BB962C8B-B14F-4D97-AF65-F5344CB8AC3E}">
        <p14:creationId xmlns:p14="http://schemas.microsoft.com/office/powerpoint/2010/main" val="42474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= direct + indirect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total effect of X on Y = </a:t>
            </a:r>
            <a:r>
              <a:rPr lang="en-US" i="1" dirty="0"/>
              <a:t>c</a:t>
            </a:r>
          </a:p>
          <a:p>
            <a:pPr>
              <a:spcAft>
                <a:spcPts val="600"/>
              </a:spcAft>
            </a:pPr>
            <a:r>
              <a:rPr lang="en-US" dirty="0"/>
              <a:t>direct effect of X on Y = </a:t>
            </a:r>
            <a:r>
              <a:rPr lang="en-US" i="1" dirty="0"/>
              <a:t>c</a:t>
            </a:r>
            <a:r>
              <a:rPr lang="en-US" dirty="0"/>
              <a:t>’</a:t>
            </a:r>
          </a:p>
          <a:p>
            <a:pPr>
              <a:spcAft>
                <a:spcPts val="600"/>
              </a:spcAft>
            </a:pPr>
            <a:r>
              <a:rPr lang="en-US" dirty="0"/>
              <a:t>indirect effect of X on Y via M = </a:t>
            </a:r>
            <a:r>
              <a:rPr lang="en-US" i="1" dirty="0"/>
              <a:t>ab</a:t>
            </a:r>
          </a:p>
          <a:p>
            <a:pPr>
              <a:spcAft>
                <a:spcPts val="600"/>
              </a:spcAft>
            </a:pP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dirty="0"/>
              <a:t>’ + </a:t>
            </a:r>
            <a:r>
              <a:rPr lang="en-US" i="1" dirty="0"/>
              <a:t>ab</a:t>
            </a:r>
          </a:p>
          <a:p>
            <a:r>
              <a:rPr lang="en-US" i="1" dirty="0"/>
              <a:t>ab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dirty="0"/>
              <a:t> – </a:t>
            </a:r>
            <a:r>
              <a:rPr lang="en-US" i="1" dirty="0"/>
              <a:t>c</a:t>
            </a:r>
            <a:r>
              <a:rPr lang="en-US" dirty="0"/>
              <a:t>’ (the indirect effect = total – direct)</a:t>
            </a:r>
          </a:p>
        </p:txBody>
      </p:sp>
    </p:spTree>
    <p:extLst>
      <p:ext uri="{BB962C8B-B14F-4D97-AF65-F5344CB8AC3E}">
        <p14:creationId xmlns:p14="http://schemas.microsoft.com/office/powerpoint/2010/main" val="254252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Baron &amp; Kenny’s</a:t>
            </a:r>
            <a:br>
              <a:rPr lang="en-US" dirty="0"/>
            </a:br>
            <a:r>
              <a:rPr lang="en-US" dirty="0"/>
              <a:t>causal steps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regress Y on X: </a:t>
            </a:r>
            <a:r>
              <a:rPr lang="en-US" i="1" dirty="0"/>
              <a:t>c</a:t>
            </a:r>
            <a:r>
              <a:rPr lang="en-US" dirty="0"/>
              <a:t> must be significant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regress M on X: </a:t>
            </a:r>
            <a:r>
              <a:rPr lang="en-US" i="1" dirty="0"/>
              <a:t>a</a:t>
            </a:r>
            <a:r>
              <a:rPr lang="en-US" dirty="0"/>
              <a:t> must be significant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regress Y on X &amp; M: </a:t>
            </a:r>
            <a:r>
              <a:rPr lang="en-US" i="1" dirty="0"/>
              <a:t>b</a:t>
            </a:r>
            <a:r>
              <a:rPr lang="en-US" dirty="0"/>
              <a:t> must be significant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c</a:t>
            </a:r>
            <a:r>
              <a:rPr lang="en-US" dirty="0"/>
              <a:t> &gt; </a:t>
            </a:r>
            <a:r>
              <a:rPr lang="en-US" i="1" dirty="0"/>
              <a:t>c</a:t>
            </a:r>
            <a:r>
              <a:rPr lang="en-US" dirty="0"/>
              <a:t>’ and </a:t>
            </a:r>
            <a:r>
              <a:rPr lang="en-US" i="1" dirty="0"/>
              <a:t>c</a:t>
            </a:r>
            <a:r>
              <a:rPr lang="en-US" dirty="0"/>
              <a:t>’ is significant </a:t>
            </a:r>
            <a:r>
              <a:rPr lang="en-US" dirty="0">
                <a:sym typeface="Wingdings" panose="05000000000000000000" pitchFamily="2" charset="2"/>
              </a:rPr>
              <a:t> “partial mediation”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</a:t>
            </a:r>
            <a:r>
              <a:rPr lang="en-US" i="1" dirty="0">
                <a:sym typeface="Wingdings" panose="05000000000000000000" pitchFamily="2" charset="2"/>
              </a:rPr>
              <a:t>c</a:t>
            </a:r>
            <a:r>
              <a:rPr lang="en-US" dirty="0">
                <a:sym typeface="Wingdings" panose="05000000000000000000" pitchFamily="2" charset="2"/>
              </a:rPr>
              <a:t> &gt; </a:t>
            </a:r>
            <a:r>
              <a:rPr lang="en-US" i="1" dirty="0">
                <a:sym typeface="Wingdings" panose="05000000000000000000" pitchFamily="2" charset="2"/>
              </a:rPr>
              <a:t>c</a:t>
            </a:r>
            <a:r>
              <a:rPr lang="en-US" dirty="0">
                <a:sym typeface="Wingdings" panose="05000000000000000000" pitchFamily="2" charset="2"/>
              </a:rPr>
              <a:t>’ and </a:t>
            </a:r>
            <a:r>
              <a:rPr lang="en-US" i="1" dirty="0">
                <a:sym typeface="Wingdings" panose="05000000000000000000" pitchFamily="2" charset="2"/>
              </a:rPr>
              <a:t>c</a:t>
            </a:r>
            <a:r>
              <a:rPr lang="en-US" dirty="0">
                <a:sym typeface="Wingdings" panose="05000000000000000000" pitchFamily="2" charset="2"/>
              </a:rPr>
              <a:t>’ is NS  “full mediation”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But this approach has low power!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1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76387-8F16-4D3D-A662-D1E42885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48581-622C-418F-BD7E-92FC525A9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adolescents diagnosed with bipolar disorder are randomly assigned to a treatment group (a family counseling intervention + the usual pharmaceutical regimen) or a control group (only the pharmaceutical)</a:t>
            </a:r>
          </a:p>
          <a:p>
            <a:r>
              <a:rPr lang="en-US" dirty="0"/>
              <a:t>the outcome is a measure of symptoms taken at 8 weeks after treatment begins</a:t>
            </a:r>
          </a:p>
          <a:p>
            <a:r>
              <a:rPr lang="en-US" dirty="0"/>
              <a:t>we suspect that the counseling will be effective by reducing criticism; this is measured at 7 weeks</a:t>
            </a:r>
          </a:p>
        </p:txBody>
      </p:sp>
    </p:spTree>
    <p:extLst>
      <p:ext uri="{BB962C8B-B14F-4D97-AF65-F5344CB8AC3E}">
        <p14:creationId xmlns:p14="http://schemas.microsoft.com/office/powerpoint/2010/main" val="420120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C761-671F-4ED1-B731-57FE21E9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1: symptoms ~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F3191-482C-40D7-91AD-A7C3383BA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Estimate Std. Error t value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(Intercept)   5.1000     0.2739  18.623 3.29e-13</a:t>
            </a:r>
          </a:p>
          <a:p>
            <a:pPr marL="0" indent="0">
              <a:buNone/>
            </a:pPr>
            <a:r>
              <a:rPr lang="en-US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X             1.6000     0.5477   2.921  0.00912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BCAA2F-7567-47FA-8CBD-FB07C604D4B4}"/>
              </a:ext>
            </a:extLst>
          </p:cNvPr>
          <p:cNvSpPr/>
          <p:nvPr/>
        </p:nvSpPr>
        <p:spPr>
          <a:xfrm>
            <a:off x="1846218" y="5355772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IV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F0A925-A437-461C-B7CB-F0973C6BE3A4}"/>
              </a:ext>
            </a:extLst>
          </p:cNvPr>
          <p:cNvSpPr/>
          <p:nvPr/>
        </p:nvSpPr>
        <p:spPr>
          <a:xfrm>
            <a:off x="6213567" y="5355772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DV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137829-1BF4-4FAE-912A-A41101D66AC0}"/>
              </a:ext>
            </a:extLst>
          </p:cNvPr>
          <p:cNvSpPr/>
          <p:nvPr/>
        </p:nvSpPr>
        <p:spPr>
          <a:xfrm>
            <a:off x="4029893" y="4032068"/>
            <a:ext cx="1105990" cy="63572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C17643-E791-43BA-902C-1243EBAF7263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952208" y="5673635"/>
            <a:ext cx="326135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3B9AF86-9BD5-4EF5-965B-1D761E924AA9}"/>
              </a:ext>
            </a:extLst>
          </p:cNvPr>
          <p:cNvCxnSpPr>
            <a:cxnSpLocks/>
          </p:cNvCxnSpPr>
          <p:nvPr/>
        </p:nvCxnSpPr>
        <p:spPr>
          <a:xfrm flipV="1">
            <a:off x="2952208" y="4349929"/>
            <a:ext cx="1077684" cy="100584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290C8AF-8466-4A25-9EE9-8DD80C8825D7}"/>
              </a:ext>
            </a:extLst>
          </p:cNvPr>
          <p:cNvCxnSpPr>
            <a:stCxn id="6" idx="3"/>
          </p:cNvCxnSpPr>
          <p:nvPr/>
        </p:nvCxnSpPr>
        <p:spPr>
          <a:xfrm>
            <a:off x="5135883" y="4349931"/>
            <a:ext cx="1077684" cy="100584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978E7C4-FF06-48D4-A4F3-87DCD1BAD704}"/>
              </a:ext>
            </a:extLst>
          </p:cNvPr>
          <p:cNvSpPr txBox="1"/>
          <p:nvPr/>
        </p:nvSpPr>
        <p:spPr>
          <a:xfrm>
            <a:off x="4085796" y="5710945"/>
            <a:ext cx="99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= 1.6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3D0BA3-DF80-4667-B3E2-D216575FF807}"/>
              </a:ext>
            </a:extLst>
          </p:cNvPr>
          <p:cNvSpPr txBox="1"/>
          <p:nvPr/>
        </p:nvSpPr>
        <p:spPr>
          <a:xfrm>
            <a:off x="3110638" y="4506678"/>
            <a:ext cx="33214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159311-F742-46A2-A0EC-AA85C263E40E}"/>
              </a:ext>
            </a:extLst>
          </p:cNvPr>
          <p:cNvSpPr txBox="1"/>
          <p:nvPr/>
        </p:nvSpPr>
        <p:spPr>
          <a:xfrm>
            <a:off x="5674724" y="4502427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93214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  <p:bldP spid="11" grpId="0" animBg="1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C761-671F-4ED1-B731-57FE21E9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2: criticism ~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F3191-482C-40D7-91AD-A7C3383BA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Estimate Std. Error t value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(Intercept)   3.1000     0.1871  16.570 2.41e-12</a:t>
            </a:r>
          </a:p>
          <a:p>
            <a:pPr marL="0" indent="0">
              <a:buNone/>
            </a:pPr>
            <a:r>
              <a:rPr lang="en-US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X             1.2000     0.3742   3.207  0.00489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C9690E-D4D9-4141-A4FA-004C11EAC368}"/>
              </a:ext>
            </a:extLst>
          </p:cNvPr>
          <p:cNvSpPr/>
          <p:nvPr/>
        </p:nvSpPr>
        <p:spPr>
          <a:xfrm>
            <a:off x="1846218" y="5355772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73B643-04A7-4873-ADD0-DF08CFAB4A99}"/>
              </a:ext>
            </a:extLst>
          </p:cNvPr>
          <p:cNvSpPr/>
          <p:nvPr/>
        </p:nvSpPr>
        <p:spPr>
          <a:xfrm>
            <a:off x="6213567" y="5355772"/>
            <a:ext cx="1105990" cy="63572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/>
              <a:t>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A1C66B-B6CB-4F86-ABBD-2ECE610F550E}"/>
              </a:ext>
            </a:extLst>
          </p:cNvPr>
          <p:cNvSpPr/>
          <p:nvPr/>
        </p:nvSpPr>
        <p:spPr>
          <a:xfrm>
            <a:off x="4029892" y="4032068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675FB2E-14F7-4F91-9D8F-0CF4584FAE36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2952208" y="5673635"/>
            <a:ext cx="3261359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CE5C3A-74ED-41AC-ABCD-BABFAB3A460B}"/>
              </a:ext>
            </a:extLst>
          </p:cNvPr>
          <p:cNvCxnSpPr>
            <a:cxnSpLocks/>
          </p:cNvCxnSpPr>
          <p:nvPr/>
        </p:nvCxnSpPr>
        <p:spPr>
          <a:xfrm flipV="1">
            <a:off x="2952208" y="4349929"/>
            <a:ext cx="1077684" cy="10058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681808-7980-4E93-82C7-8681873299B0}"/>
              </a:ext>
            </a:extLst>
          </p:cNvPr>
          <p:cNvCxnSpPr>
            <a:stCxn id="7" idx="3"/>
          </p:cNvCxnSpPr>
          <p:nvPr/>
        </p:nvCxnSpPr>
        <p:spPr>
          <a:xfrm>
            <a:off x="5135882" y="4349931"/>
            <a:ext cx="1077684" cy="100584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D8DB5BA-C350-4472-88D4-18B47DE98F78}"/>
              </a:ext>
            </a:extLst>
          </p:cNvPr>
          <p:cNvSpPr txBox="1"/>
          <p:nvPr/>
        </p:nvSpPr>
        <p:spPr>
          <a:xfrm>
            <a:off x="4387160" y="5673635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184525-5345-4F9E-AA4B-66209777DCA0}"/>
              </a:ext>
            </a:extLst>
          </p:cNvPr>
          <p:cNvSpPr txBox="1"/>
          <p:nvPr/>
        </p:nvSpPr>
        <p:spPr>
          <a:xfrm>
            <a:off x="2512170" y="4500084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1.2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20D356-80C5-41E4-93B0-18C3872E5FCB}"/>
              </a:ext>
            </a:extLst>
          </p:cNvPr>
          <p:cNvSpPr txBox="1"/>
          <p:nvPr/>
        </p:nvSpPr>
        <p:spPr>
          <a:xfrm>
            <a:off x="5674724" y="4502427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17669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D8501E-1467-C6BD-1EB4-629C7C3EF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456FDB-43A2-46ED-8CBE-2C38AD7DD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Problem Set 7 is due on Wednesday</a:t>
            </a:r>
          </a:p>
          <a:p>
            <a:r>
              <a:rPr lang="en-US" dirty="0"/>
              <a:t>there will be drill this week</a:t>
            </a:r>
          </a:p>
          <a:p>
            <a:pPr lvl="1"/>
            <a:r>
              <a:rPr lang="en-US" dirty="0"/>
              <a:t>it will cover analysis of continuous-by-group interactions and basic mediation analysis</a:t>
            </a:r>
          </a:p>
        </p:txBody>
      </p:sp>
    </p:spTree>
    <p:extLst>
      <p:ext uri="{BB962C8B-B14F-4D97-AF65-F5344CB8AC3E}">
        <p14:creationId xmlns:p14="http://schemas.microsoft.com/office/powerpoint/2010/main" val="12928718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C761-671F-4ED1-B731-57FE21E9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3: symptoms ~ </a:t>
            </a:r>
            <a:r>
              <a:rPr lang="en-US" dirty="0" err="1"/>
              <a:t>tx</a:t>
            </a:r>
            <a:r>
              <a:rPr lang="en-US" dirty="0"/>
              <a:t> + crit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F3191-482C-40D7-91AD-A7C3383BA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Estimate Std. Error t value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(&gt;|t|)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(Intercept)   2.8365     0.9847   2.881   0.0104</a:t>
            </a:r>
          </a:p>
          <a:p>
            <a:pPr marL="0" indent="0">
              <a:buNone/>
            </a:pPr>
            <a:r>
              <a:rPr lang="en-US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X             0.7238     0.6123   1.182   0.2535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C             0.7302     0.3077   2.373   0.0297</a:t>
            </a:r>
            <a:endParaRPr lang="en-US" sz="2000" dirty="0">
              <a:highlight>
                <a:srgbClr val="FFFF00"/>
              </a:highlight>
              <a:latin typeface="Lucida Console" panose="020B060904050402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4F97BE-E2D5-48AC-AC76-3016604D244C}"/>
              </a:ext>
            </a:extLst>
          </p:cNvPr>
          <p:cNvSpPr/>
          <p:nvPr/>
        </p:nvSpPr>
        <p:spPr>
          <a:xfrm>
            <a:off x="1846218" y="5355772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4B52D9-10E5-43D1-9F11-26DF8AC3BA68}"/>
              </a:ext>
            </a:extLst>
          </p:cNvPr>
          <p:cNvSpPr/>
          <p:nvPr/>
        </p:nvSpPr>
        <p:spPr>
          <a:xfrm>
            <a:off x="6213567" y="5355772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DV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FF8EAC-09B0-44D0-AAC6-0525DD25C858}"/>
              </a:ext>
            </a:extLst>
          </p:cNvPr>
          <p:cNvSpPr/>
          <p:nvPr/>
        </p:nvSpPr>
        <p:spPr>
          <a:xfrm>
            <a:off x="4029892" y="4032068"/>
            <a:ext cx="1105990" cy="635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770B3B2-A268-4408-8A91-D134624FD10E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2952208" y="5673635"/>
            <a:ext cx="326135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AC3D702-E79F-4DAA-AC25-849AF4AC7CEA}"/>
              </a:ext>
            </a:extLst>
          </p:cNvPr>
          <p:cNvCxnSpPr>
            <a:cxnSpLocks/>
          </p:cNvCxnSpPr>
          <p:nvPr/>
        </p:nvCxnSpPr>
        <p:spPr>
          <a:xfrm flipV="1">
            <a:off x="2952208" y="4349929"/>
            <a:ext cx="1077684" cy="100584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54A01F-3E0A-493E-9DDF-3266036CF679}"/>
              </a:ext>
            </a:extLst>
          </p:cNvPr>
          <p:cNvCxnSpPr>
            <a:stCxn id="6" idx="3"/>
          </p:cNvCxnSpPr>
          <p:nvPr/>
        </p:nvCxnSpPr>
        <p:spPr>
          <a:xfrm>
            <a:off x="5135882" y="4349931"/>
            <a:ext cx="1077684" cy="10058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FCC38F2-2F9B-4666-92E7-DFAFAEEBB036}"/>
              </a:ext>
            </a:extLst>
          </p:cNvPr>
          <p:cNvSpPr txBox="1"/>
          <p:nvPr/>
        </p:nvSpPr>
        <p:spPr>
          <a:xfrm>
            <a:off x="3969578" y="5694467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c’ = 0.72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21A490-96B3-4475-B9E5-741ED7983F3A}"/>
              </a:ext>
            </a:extLst>
          </p:cNvPr>
          <p:cNvSpPr txBox="1"/>
          <p:nvPr/>
        </p:nvSpPr>
        <p:spPr>
          <a:xfrm>
            <a:off x="3110638" y="4506678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BA41A3-8388-4526-A98F-8A6A03542608}"/>
              </a:ext>
            </a:extLst>
          </p:cNvPr>
          <p:cNvSpPr txBox="1"/>
          <p:nvPr/>
        </p:nvSpPr>
        <p:spPr>
          <a:xfrm>
            <a:off x="5674724" y="4502427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 = 0.73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D6F1E5-7B88-4098-9A12-FE89047C806E}"/>
              </a:ext>
            </a:extLst>
          </p:cNvPr>
          <p:cNvSpPr txBox="1"/>
          <p:nvPr/>
        </p:nvSpPr>
        <p:spPr>
          <a:xfrm>
            <a:off x="2062338" y="6277338"/>
            <a:ext cx="530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a*b = 1.2*0.73 = 0.876 </a:t>
            </a:r>
            <a:r>
              <a:rPr lang="en-US" dirty="0"/>
              <a:t>= </a:t>
            </a:r>
            <a:r>
              <a:rPr lang="en-US" dirty="0">
                <a:solidFill>
                  <a:srgbClr val="7030A0"/>
                </a:solidFill>
              </a:rPr>
              <a:t>c – c’ = 1.6 – 0.724 </a:t>
            </a:r>
            <a:r>
              <a:rPr lang="en-US" dirty="0"/>
              <a:t>= 0.876 </a:t>
            </a:r>
            <a:r>
              <a:rPr lang="en-US" dirty="0">
                <a:solidFill>
                  <a:srgbClr val="FF0000"/>
                </a:solidFill>
                <a:sym typeface="Webdings" panose="05030102010509060703" pitchFamily="18" charset="2"/>
              </a:rPr>
              <a:t>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4633532-4321-474B-9270-B1801B61D670}"/>
              </a:ext>
            </a:extLst>
          </p:cNvPr>
          <p:cNvCxnSpPr>
            <a:cxnSpLocks/>
          </p:cNvCxnSpPr>
          <p:nvPr/>
        </p:nvCxnSpPr>
        <p:spPr>
          <a:xfrm flipV="1">
            <a:off x="2952208" y="4349929"/>
            <a:ext cx="1077684" cy="10058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606B32-7187-46BC-929F-9D6A52473BE5}"/>
              </a:ext>
            </a:extLst>
          </p:cNvPr>
          <p:cNvSpPr txBox="1"/>
          <p:nvPr/>
        </p:nvSpPr>
        <p:spPr>
          <a:xfrm>
            <a:off x="2512170" y="4500084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= 1.2</a:t>
            </a:r>
          </a:p>
        </p:txBody>
      </p:sp>
    </p:spTree>
    <p:extLst>
      <p:ext uri="{BB962C8B-B14F-4D97-AF65-F5344CB8AC3E}">
        <p14:creationId xmlns:p14="http://schemas.microsoft.com/office/powerpoint/2010/main" val="32050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  <p:bldP spid="11" grpId="0"/>
      <p:bldP spid="12" grpId="0"/>
      <p:bldP spid="13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CD75-C221-4E9A-AC41-013C7BCFE3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9D7D0-DDB6-45F9-96C7-C32F3C3593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little more about mediation on Wednesday</a:t>
            </a:r>
          </a:p>
        </p:txBody>
      </p:sp>
    </p:spTree>
    <p:extLst>
      <p:ext uri="{BB962C8B-B14F-4D97-AF65-F5344CB8AC3E}">
        <p14:creationId xmlns:p14="http://schemas.microsoft.com/office/powerpoint/2010/main" val="8298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ANCOVA: last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March 25,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F7AD91-A203-57D6-FC27-D054BB1B9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first: problems with overlap between covariate &amp; groups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C56D6BA-A0FB-C547-24E0-8D895F3CBE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6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51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CE957-41C2-4F47-8DB6-7BC31D941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BAEBC5-8580-409D-B389-4FBD9B3F3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6F080-95E6-45CC-B9C8-82D954AC8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30824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135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B34A-4425-4926-8DBE-B7032F873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F969C-7C3E-4F81-8286-E1F48E854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85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with correlated predictors (i.e., tolerance &lt; 1), giving credit for overlapping variance explained is complicated</a:t>
            </a:r>
          </a:p>
          <a:p>
            <a:r>
              <a:rPr lang="en-US" dirty="0"/>
              <a:t>depends on </a:t>
            </a:r>
            <a:r>
              <a:rPr lang="en-US" i="1" dirty="0"/>
              <a:t>causal priority</a:t>
            </a:r>
            <a:r>
              <a:rPr lang="en-US" dirty="0"/>
              <a:t>; which predictor influences the outcome first</a:t>
            </a:r>
          </a:p>
          <a:p>
            <a:r>
              <a:rPr lang="en-US" dirty="0"/>
              <a:t>ANCOVA, when done sequentially, assumes the covariate influences the outcome before the grouping variable does</a:t>
            </a:r>
          </a:p>
          <a:p>
            <a:r>
              <a:rPr lang="en-US" dirty="0"/>
              <a:t>if this is incorrect, interpreting group differences controlling for a covariate is fraught w/difficulty</a:t>
            </a:r>
          </a:p>
          <a:p>
            <a:r>
              <a:rPr lang="en-US" dirty="0"/>
              <a:t>as Cohen &amp; Cohen put it (with my slight edits for provinciality), </a:t>
            </a:r>
            <a:r>
              <a:rPr lang="en-US" i="1" dirty="0"/>
              <a:t>the difference in mean height between the Himalayan and Ozark mountains, adjusting for differences in atmospheric pressure, is about zero</a:t>
            </a:r>
          </a:p>
        </p:txBody>
      </p:sp>
    </p:spTree>
    <p:extLst>
      <p:ext uri="{BB962C8B-B14F-4D97-AF65-F5344CB8AC3E}">
        <p14:creationId xmlns:p14="http://schemas.microsoft.com/office/powerpoint/2010/main" val="351845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E5B3D3-CBD0-6E24-BF65-F5E13AE50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15" y="1564392"/>
            <a:ext cx="4042969" cy="46383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E35B75-72F8-A79D-DC03-A5F0828E6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391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199ED6-CA90-528F-5BEF-D1016E2575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10302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451C56-C455-BFDB-7565-FF9100CC3E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1277" y="2622014"/>
            <a:ext cx="4493446" cy="13914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6E767B5-23A6-5C43-DF15-EEB979DA88B8}"/>
              </a:ext>
            </a:extLst>
          </p:cNvPr>
          <p:cNvSpPr/>
          <p:nvPr/>
        </p:nvSpPr>
        <p:spPr>
          <a:xfrm>
            <a:off x="0" y="275422"/>
            <a:ext cx="9144000" cy="64448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sensitive content: CSA </a:t>
            </a:r>
          </a:p>
        </p:txBody>
      </p:sp>
    </p:spTree>
    <p:extLst>
      <p:ext uri="{BB962C8B-B14F-4D97-AF65-F5344CB8AC3E}">
        <p14:creationId xmlns:p14="http://schemas.microsoft.com/office/powerpoint/2010/main" val="357214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5494</TotalTime>
  <Words>1092</Words>
  <Application>Microsoft Office PowerPoint</Application>
  <PresentationFormat>On-screen Show (4:3)</PresentationFormat>
  <Paragraphs>192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Lucida Console</vt:lpstr>
      <vt:lpstr>Webdings</vt:lpstr>
      <vt:lpstr>Wingdings</vt:lpstr>
      <vt:lpstr>Office Theme</vt:lpstr>
      <vt:lpstr>announcements</vt:lpstr>
      <vt:lpstr>general exam feedback</vt:lpstr>
      <vt:lpstr>announcements</vt:lpstr>
      <vt:lpstr>ANCOVA: last words</vt:lpstr>
      <vt:lpstr>first: problems with overlap between covariate &amp; groups</vt:lpstr>
      <vt:lpstr>conceptually</vt:lpstr>
      <vt:lpstr>conceptually</vt:lpstr>
      <vt:lpstr>what is the problem?</vt:lpstr>
      <vt:lpstr>PowerPoint Presentation</vt:lpstr>
      <vt:lpstr>problematic data w/actual Ms</vt:lpstr>
      <vt:lpstr>problematic data w/actual Ms</vt:lpstr>
      <vt:lpstr>special design issue: pretest-posttest</vt:lpstr>
      <vt:lpstr>we have options: first, change scores (Y – Z)</vt:lpstr>
      <vt:lpstr>we have options: second, an ANCOVA</vt:lpstr>
      <vt:lpstr>other third-variable patterns (covariates, confounds, mediators, etc.)</vt:lpstr>
      <vt:lpstr>covariates, confounds, mediators</vt:lpstr>
      <vt:lpstr>X2 is a “covariate”</vt:lpstr>
      <vt:lpstr>covariates, confounds, mediators</vt:lpstr>
      <vt:lpstr>X2 is a (partial) confound</vt:lpstr>
      <vt:lpstr>covariates, confounds, mediators</vt:lpstr>
      <vt:lpstr>mediation  (Baron &amp; Kenny, 1986; Hayes, 2009; Rucker et al., 2011)</vt:lpstr>
      <vt:lpstr>mediation</vt:lpstr>
      <vt:lpstr>PowerPoint Presentation</vt:lpstr>
      <vt:lpstr>M is a mediator</vt:lpstr>
      <vt:lpstr>total = direct + indirect</vt:lpstr>
      <vt:lpstr>Baron &amp; Kenny’s causal steps approach</vt:lpstr>
      <vt:lpstr>an example</vt:lpstr>
      <vt:lpstr>model 1: symptoms ~ treatment</vt:lpstr>
      <vt:lpstr>model 2: criticism ~ treatment</vt:lpstr>
      <vt:lpstr>model 3: symptoms ~ tx + crit</vt:lpstr>
      <vt:lpstr>enough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442</cp:revision>
  <dcterms:created xsi:type="dcterms:W3CDTF">2020-09-14T17:59:42Z</dcterms:created>
  <dcterms:modified xsi:type="dcterms:W3CDTF">2024-03-25T17:42:10Z</dcterms:modified>
</cp:coreProperties>
</file>