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3"/>
  </p:notesMasterIdLst>
  <p:sldIdLst>
    <p:sldId id="652" r:id="rId2"/>
    <p:sldId id="654" r:id="rId3"/>
    <p:sldId id="257" r:id="rId4"/>
    <p:sldId id="640" r:id="rId5"/>
    <p:sldId id="641" r:id="rId6"/>
    <p:sldId id="642" r:id="rId7"/>
    <p:sldId id="643" r:id="rId8"/>
    <p:sldId id="378" r:id="rId9"/>
    <p:sldId id="379" r:id="rId10"/>
    <p:sldId id="380" r:id="rId11"/>
    <p:sldId id="360" r:id="rId12"/>
    <p:sldId id="653" r:id="rId13"/>
    <p:sldId id="644" r:id="rId14"/>
    <p:sldId id="645" r:id="rId15"/>
    <p:sldId id="646" r:id="rId16"/>
    <p:sldId id="647" r:id="rId17"/>
    <p:sldId id="648" r:id="rId18"/>
    <p:sldId id="649" r:id="rId19"/>
    <p:sldId id="381" r:id="rId20"/>
    <p:sldId id="382" r:id="rId21"/>
    <p:sldId id="383" r:id="rId2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00"/>
    <a:srgbClr val="FFFFFF"/>
    <a:srgbClr val="C0C0C0"/>
    <a:srgbClr val="000000"/>
    <a:srgbClr val="30E84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59889" autoAdjust="0"/>
    <p:restoredTop sz="81195" autoAdjust="0"/>
  </p:normalViewPr>
  <p:slideViewPr>
    <p:cSldViewPr snapToGrid="0">
      <p:cViewPr varScale="1">
        <p:scale>
          <a:sx n="87" d="100"/>
          <a:sy n="87" d="100"/>
        </p:scale>
        <p:origin x="1086" y="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2583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20" d="100"/>
        <a:sy n="120" d="100"/>
      </p:scale>
      <p:origin x="0" y="-1146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8AE430E-62EA-4380-AD83-26253D40298E}" type="datetimeFigureOut">
              <a:rPr lang="en-US" smtClean="0"/>
              <a:t>3/27/2024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7B0ABF7-5DA6-4DAE-9D66-D47DA2B849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24501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7B0ABF7-5DA6-4DAE-9D66-D47DA2B8493C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063100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7B0ABF7-5DA6-4DAE-9D66-D47DA2B8493C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9944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B7D506-6E56-483B-B68B-C7DF28956C0E}" type="datetimeFigureOut">
              <a:rPr lang="en-US" smtClean="0"/>
              <a:t>3/27/2024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CC4889-DF3A-47BB-9020-9F4BB3021F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04290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B7D506-6E56-483B-B68B-C7DF28956C0E}" type="datetimeFigureOut">
              <a:rPr lang="en-US" smtClean="0"/>
              <a:t>3/27/2024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CC4889-DF3A-47BB-9020-9F4BB3021F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74985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B7D506-6E56-483B-B68B-C7DF28956C0E}" type="datetimeFigureOut">
              <a:rPr lang="en-US" smtClean="0"/>
              <a:t>3/27/2024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CC4889-DF3A-47BB-9020-9F4BB3021F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09449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B7D506-6E56-483B-B68B-C7DF28956C0E}" type="datetimeFigureOut">
              <a:rPr lang="en-US" smtClean="0"/>
              <a:t>3/27/2024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CC4889-DF3A-47BB-9020-9F4BB3021F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22822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B7D506-6E56-483B-B68B-C7DF28956C0E}" type="datetimeFigureOut">
              <a:rPr lang="en-US" smtClean="0"/>
              <a:t>3/27/2024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CC4889-DF3A-47BB-9020-9F4BB3021F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66269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B7D506-6E56-483B-B68B-C7DF28956C0E}" type="datetimeFigureOut">
              <a:rPr lang="en-US" smtClean="0"/>
              <a:t>3/27/2024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CC4889-DF3A-47BB-9020-9F4BB3021F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41636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B7D506-6E56-483B-B68B-C7DF28956C0E}" type="datetimeFigureOut">
              <a:rPr lang="en-US" smtClean="0"/>
              <a:t>3/27/2024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CC4889-DF3A-47BB-9020-9F4BB3021F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3024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B7D506-6E56-483B-B68B-C7DF28956C0E}" type="datetimeFigureOut">
              <a:rPr lang="en-US" smtClean="0"/>
              <a:t>3/27/2024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CC4889-DF3A-47BB-9020-9F4BB3021F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87714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B7D506-6E56-483B-B68B-C7DF28956C0E}" type="datetimeFigureOut">
              <a:rPr lang="en-US" smtClean="0"/>
              <a:t>3/27/2024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CC4889-DF3A-47BB-9020-9F4BB3021F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27033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B7D506-6E56-483B-B68B-C7DF28956C0E}" type="datetimeFigureOut">
              <a:rPr lang="en-US" smtClean="0"/>
              <a:t>3/27/2024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CC4889-DF3A-47BB-9020-9F4BB3021F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47405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B7D506-6E56-483B-B68B-C7DF28956C0E}" type="datetimeFigureOut">
              <a:rPr lang="en-US" smtClean="0"/>
              <a:t>3/27/2024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CC4889-DF3A-47BB-9020-9F4BB3021F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50312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B7D506-6E56-483B-B68B-C7DF28956C0E}" type="datetimeFigureOut">
              <a:rPr lang="en-US" smtClean="0"/>
              <a:t>3/27/2024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CC4889-DF3A-47BB-9020-9F4BB3021F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1096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http://quantpsy.org/medn.htm" TargetMode="Externa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s://psycnet.apa.org/record/2010-05457-002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hyperlink" Target="http://www.the100.ci/2017/03/14/that-one-weird-third-variable-problem-nobody-ever-mentions-conditioning-on-a-collider/" TargetMode="Externa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journals.sagepub.com/doi/full/10.1177/25152459231207787" TargetMode="Externa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ncbi.nlm.nih.gov/pubmed/28575894" TargetMode="External"/><Relationship Id="rId2" Type="http://schemas.openxmlformats.org/officeDocument/2006/relationships/hyperlink" Target="https://www.ncbi.nlm.nih.gov/pmc/articles/PMC2819361/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NUL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C6D8501E-1467-C6BD-1EB4-629C7C3EF1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announcements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24456FDB-43A2-46ED-8CBE-2C38AD7DD45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dirty="0"/>
          </a:p>
          <a:p>
            <a:r>
              <a:rPr lang="en-US" dirty="0"/>
              <a:t>Problem Set 7 is due right about now</a:t>
            </a:r>
          </a:p>
          <a:p>
            <a:r>
              <a:rPr lang="en-US" dirty="0"/>
              <a:t>Problem Set 8 will be assigned later and due on Monday</a:t>
            </a:r>
          </a:p>
          <a:p>
            <a:r>
              <a:rPr lang="en-US" dirty="0"/>
              <a:t>Drill will be happening tomorrow as usual</a:t>
            </a:r>
          </a:p>
        </p:txBody>
      </p:sp>
    </p:spTree>
    <p:extLst>
      <p:ext uri="{BB962C8B-B14F-4D97-AF65-F5344CB8AC3E}">
        <p14:creationId xmlns:p14="http://schemas.microsoft.com/office/powerpoint/2010/main" val="227044899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please visit</a:t>
            </a:r>
            <a:br>
              <a:rPr lang="en-US" dirty="0"/>
            </a:br>
            <a:r>
              <a:rPr lang="en-US" dirty="0">
                <a:hlinkClick r:id="rId2"/>
              </a:rPr>
              <a:t>quantpsy.org/medn.htm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308413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thinking about mediation</a:t>
            </a: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complexities of third-variable control &amp;</a:t>
            </a:r>
          </a:p>
          <a:p>
            <a:r>
              <a:rPr lang="en-US" dirty="0"/>
              <a:t>other considerations</a:t>
            </a:r>
          </a:p>
        </p:txBody>
      </p:sp>
    </p:spTree>
    <p:extLst>
      <p:ext uri="{BB962C8B-B14F-4D97-AF65-F5344CB8AC3E}">
        <p14:creationId xmlns:p14="http://schemas.microsoft.com/office/powerpoint/2010/main" val="364075727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CE68FE-241A-2E70-7CF5-247373110F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drawing conclusions about mediation is hard</a:t>
            </a:r>
          </a:p>
        </p:txBody>
      </p:sp>
      <p:pic>
        <p:nvPicPr>
          <p:cNvPr id="5" name="Picture 4">
            <a:hlinkClick r:id="rId2"/>
            <a:extLst>
              <a:ext uri="{FF2B5EF4-FFF2-40B4-BE49-F238E27FC236}">
                <a16:creationId xmlns:a16="http://schemas.microsoft.com/office/drawing/2014/main" id="{342EB896-B874-5847-0420-0B87405978C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5788" y="1897714"/>
            <a:ext cx="7972425" cy="4010025"/>
          </a:xfrm>
          <a:prstGeom prst="rect">
            <a:avLst/>
          </a:prstGeom>
        </p:spPr>
      </p:pic>
      <p:grpSp>
        <p:nvGrpSpPr>
          <p:cNvPr id="9" name="Group 8">
            <a:extLst>
              <a:ext uri="{FF2B5EF4-FFF2-40B4-BE49-F238E27FC236}">
                <a16:creationId xmlns:a16="http://schemas.microsoft.com/office/drawing/2014/main" id="{AB096431-3791-7887-B818-0471B0016E5F}"/>
              </a:ext>
            </a:extLst>
          </p:cNvPr>
          <p:cNvGrpSpPr/>
          <p:nvPr/>
        </p:nvGrpSpPr>
        <p:grpSpPr>
          <a:xfrm>
            <a:off x="2061118" y="2941504"/>
            <a:ext cx="5021765" cy="3916496"/>
            <a:chOff x="4122235" y="2941504"/>
            <a:chExt cx="5021765" cy="3916496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4C1E7BC1-E64E-622D-8701-E301D759C75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122235" y="2941504"/>
              <a:ext cx="5021765" cy="3916496"/>
            </a:xfrm>
            <a:prstGeom prst="rect">
              <a:avLst/>
            </a:prstGeom>
          </p:spPr>
        </p:pic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0CF40F4C-FF63-9A2F-CC7A-1AD49DCF8094}"/>
                </a:ext>
              </a:extLst>
            </p:cNvPr>
            <p:cNvSpPr/>
            <p:nvPr/>
          </p:nvSpPr>
          <p:spPr>
            <a:xfrm>
              <a:off x="4153359" y="4267067"/>
              <a:ext cx="4990641" cy="723574"/>
            </a:xfrm>
            <a:prstGeom prst="rect">
              <a:avLst/>
            </a:prstGeom>
            <a:solidFill>
              <a:srgbClr val="FF9900">
                <a:alpha val="25098"/>
              </a:srgbClr>
            </a:solidFill>
            <a:ln>
              <a:solidFill>
                <a:srgbClr val="FF99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5386793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mediation: </a:t>
            </a:r>
            <a:br>
              <a:rPr lang="en-US" dirty="0"/>
            </a:br>
            <a:r>
              <a:rPr lang="en-US" dirty="0"/>
              <a:t>what we think is happening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1501049"/>
          </a:xfrm>
        </p:spPr>
        <p:txBody>
          <a:bodyPr/>
          <a:lstStyle/>
          <a:p>
            <a:r>
              <a:rPr lang="en-US" dirty="0"/>
              <a:t>if one variable influences another through an intervening variable, the intervening variable is typically called a </a:t>
            </a:r>
            <a:r>
              <a:rPr lang="en-US" i="1" dirty="0"/>
              <a:t>mediator</a:t>
            </a:r>
          </a:p>
        </p:txBody>
      </p:sp>
      <p:sp>
        <p:nvSpPr>
          <p:cNvPr id="4" name="Rectangle 3"/>
          <p:cNvSpPr/>
          <p:nvPr/>
        </p:nvSpPr>
        <p:spPr>
          <a:xfrm>
            <a:off x="1846218" y="5355772"/>
            <a:ext cx="1105990" cy="635726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chemeClr val="tx1"/>
                </a:solidFill>
              </a:rPr>
              <a:t>X</a:t>
            </a:r>
          </a:p>
        </p:txBody>
      </p:sp>
      <p:sp>
        <p:nvSpPr>
          <p:cNvPr id="5" name="Rectangle 4"/>
          <p:cNvSpPr/>
          <p:nvPr/>
        </p:nvSpPr>
        <p:spPr>
          <a:xfrm>
            <a:off x="6213567" y="5355772"/>
            <a:ext cx="1105990" cy="635726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chemeClr val="tx1"/>
                </a:solidFill>
              </a:rPr>
              <a:t>Y</a:t>
            </a:r>
          </a:p>
        </p:txBody>
      </p:sp>
      <p:sp>
        <p:nvSpPr>
          <p:cNvPr id="6" name="Rectangle 5"/>
          <p:cNvSpPr/>
          <p:nvPr/>
        </p:nvSpPr>
        <p:spPr>
          <a:xfrm>
            <a:off x="4029892" y="4032068"/>
            <a:ext cx="1105990" cy="635726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chemeClr val="tx1"/>
                </a:solidFill>
              </a:rPr>
              <a:t>M</a:t>
            </a:r>
          </a:p>
        </p:txBody>
      </p:sp>
      <p:cxnSp>
        <p:nvCxnSpPr>
          <p:cNvPr id="9" name="Straight Arrow Connector 8"/>
          <p:cNvCxnSpPr>
            <a:cxnSpLocks/>
            <a:stCxn id="4" idx="0"/>
            <a:endCxn id="6" idx="1"/>
          </p:cNvCxnSpPr>
          <p:nvPr/>
        </p:nvCxnSpPr>
        <p:spPr>
          <a:xfrm flipV="1">
            <a:off x="2399213" y="4349931"/>
            <a:ext cx="1630679" cy="1005841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>
            <a:cxnSpLocks/>
            <a:stCxn id="6" idx="3"/>
            <a:endCxn id="5" idx="0"/>
          </p:cNvCxnSpPr>
          <p:nvPr/>
        </p:nvCxnSpPr>
        <p:spPr>
          <a:xfrm>
            <a:off x="5135882" y="4349931"/>
            <a:ext cx="1630680" cy="1005841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410350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animBg="1"/>
      <p:bldP spid="5" grpId="0" animBg="1"/>
      <p:bldP spid="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confounds:</a:t>
            </a:r>
            <a:br>
              <a:rPr lang="en-US" dirty="0"/>
            </a:br>
            <a:r>
              <a:rPr lang="en-US" dirty="0"/>
              <a:t>equivalent mathematically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1501049"/>
          </a:xfrm>
        </p:spPr>
        <p:txBody>
          <a:bodyPr/>
          <a:lstStyle/>
          <a:p>
            <a:endParaRPr lang="en-US" i="1" dirty="0"/>
          </a:p>
        </p:txBody>
      </p:sp>
      <p:sp>
        <p:nvSpPr>
          <p:cNvPr id="4" name="Rectangle 3"/>
          <p:cNvSpPr/>
          <p:nvPr/>
        </p:nvSpPr>
        <p:spPr>
          <a:xfrm>
            <a:off x="1846218" y="5355772"/>
            <a:ext cx="1105990" cy="635726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chemeClr val="tx1"/>
                </a:solidFill>
              </a:rPr>
              <a:t>X</a:t>
            </a:r>
          </a:p>
        </p:txBody>
      </p:sp>
      <p:sp>
        <p:nvSpPr>
          <p:cNvPr id="5" name="Rectangle 4"/>
          <p:cNvSpPr/>
          <p:nvPr/>
        </p:nvSpPr>
        <p:spPr>
          <a:xfrm>
            <a:off x="6213567" y="5355772"/>
            <a:ext cx="1105990" cy="635726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chemeClr val="tx1"/>
                </a:solidFill>
              </a:rPr>
              <a:t>Y</a:t>
            </a:r>
          </a:p>
        </p:txBody>
      </p:sp>
      <p:sp>
        <p:nvSpPr>
          <p:cNvPr id="6" name="Rectangle 5"/>
          <p:cNvSpPr/>
          <p:nvPr/>
        </p:nvSpPr>
        <p:spPr>
          <a:xfrm>
            <a:off x="4029892" y="4032068"/>
            <a:ext cx="1105990" cy="635726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chemeClr val="tx1"/>
                </a:solidFill>
              </a:rPr>
              <a:t>con</a:t>
            </a:r>
          </a:p>
        </p:txBody>
      </p:sp>
      <p:cxnSp>
        <p:nvCxnSpPr>
          <p:cNvPr id="9" name="Straight Arrow Connector 8"/>
          <p:cNvCxnSpPr>
            <a:cxnSpLocks/>
            <a:stCxn id="6" idx="1"/>
            <a:endCxn id="4" idx="0"/>
          </p:cNvCxnSpPr>
          <p:nvPr/>
        </p:nvCxnSpPr>
        <p:spPr>
          <a:xfrm flipH="1">
            <a:off x="2399213" y="4349931"/>
            <a:ext cx="1630679" cy="1005841"/>
          </a:xfrm>
          <a:prstGeom prst="straightConnector1">
            <a:avLst/>
          </a:prstGeom>
          <a:ln w="38100">
            <a:solidFill>
              <a:srgbClr val="FF0000"/>
            </a:solidFill>
            <a:headEnd type="arrow" w="sm" len="med"/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>
            <a:cxnSpLocks/>
            <a:stCxn id="6" idx="3"/>
            <a:endCxn id="5" idx="0"/>
          </p:cNvCxnSpPr>
          <p:nvPr/>
        </p:nvCxnSpPr>
        <p:spPr>
          <a:xfrm>
            <a:off x="5135882" y="4349931"/>
            <a:ext cx="1630680" cy="1005841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5205480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 example of a (probable?) confound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1501049"/>
          </a:xfrm>
        </p:spPr>
        <p:txBody>
          <a:bodyPr/>
          <a:lstStyle/>
          <a:p>
            <a:endParaRPr lang="en-US" i="1" dirty="0"/>
          </a:p>
        </p:txBody>
      </p:sp>
      <p:sp>
        <p:nvSpPr>
          <p:cNvPr id="4" name="Rectangle 3"/>
          <p:cNvSpPr/>
          <p:nvPr/>
        </p:nvSpPr>
        <p:spPr>
          <a:xfrm>
            <a:off x="628650" y="5355772"/>
            <a:ext cx="2323558" cy="635726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chemeClr val="tx1"/>
                </a:solidFill>
              </a:rPr>
              <a:t>education</a:t>
            </a:r>
          </a:p>
        </p:txBody>
      </p:sp>
      <p:sp>
        <p:nvSpPr>
          <p:cNvPr id="5" name="Rectangle 4"/>
          <p:cNvSpPr/>
          <p:nvPr/>
        </p:nvSpPr>
        <p:spPr>
          <a:xfrm>
            <a:off x="6788075" y="5355772"/>
            <a:ext cx="1727275" cy="635726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chemeClr val="tx1"/>
                </a:solidFill>
              </a:rPr>
              <a:t>income</a:t>
            </a:r>
          </a:p>
        </p:txBody>
      </p:sp>
      <p:sp>
        <p:nvSpPr>
          <p:cNvPr id="6" name="Rectangle 5"/>
          <p:cNvSpPr/>
          <p:nvPr/>
        </p:nvSpPr>
        <p:spPr>
          <a:xfrm>
            <a:off x="3703078" y="4037650"/>
            <a:ext cx="2334126" cy="635726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chemeClr val="tx1"/>
                </a:solidFill>
              </a:rPr>
              <a:t>intelligence</a:t>
            </a:r>
          </a:p>
        </p:txBody>
      </p:sp>
      <p:cxnSp>
        <p:nvCxnSpPr>
          <p:cNvPr id="9" name="Straight Arrow Connector 8"/>
          <p:cNvCxnSpPr>
            <a:cxnSpLocks/>
            <a:stCxn id="6" idx="1"/>
            <a:endCxn id="4" idx="0"/>
          </p:cNvCxnSpPr>
          <p:nvPr/>
        </p:nvCxnSpPr>
        <p:spPr>
          <a:xfrm flipH="1">
            <a:off x="1790429" y="4355513"/>
            <a:ext cx="1912649" cy="1000259"/>
          </a:xfrm>
          <a:prstGeom prst="straightConnector1">
            <a:avLst/>
          </a:prstGeom>
          <a:ln w="28575"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>
            <a:cxnSpLocks/>
            <a:stCxn id="6" idx="3"/>
            <a:endCxn id="5" idx="0"/>
          </p:cNvCxnSpPr>
          <p:nvPr/>
        </p:nvCxnSpPr>
        <p:spPr>
          <a:xfrm>
            <a:off x="6037204" y="4355513"/>
            <a:ext cx="1614509" cy="1000259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C81BD399-25C8-498B-AD71-8DDE30E2121B}"/>
              </a:ext>
            </a:extLst>
          </p:cNvPr>
          <p:cNvCxnSpPr>
            <a:cxnSpLocks/>
            <a:stCxn id="4" idx="3"/>
            <a:endCxn id="5" idx="1"/>
          </p:cNvCxnSpPr>
          <p:nvPr/>
        </p:nvCxnSpPr>
        <p:spPr>
          <a:xfrm>
            <a:off x="2952208" y="5673635"/>
            <a:ext cx="3835867" cy="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34059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colliders:</a:t>
            </a:r>
            <a:br>
              <a:rPr lang="en-US" dirty="0"/>
            </a:br>
            <a:r>
              <a:rPr lang="en-US" dirty="0"/>
              <a:t>similar mathematically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1501049"/>
          </a:xfrm>
        </p:spPr>
        <p:txBody>
          <a:bodyPr/>
          <a:lstStyle/>
          <a:p>
            <a:endParaRPr lang="en-US" i="1" dirty="0"/>
          </a:p>
        </p:txBody>
      </p:sp>
      <p:sp>
        <p:nvSpPr>
          <p:cNvPr id="4" name="Rectangle 3"/>
          <p:cNvSpPr/>
          <p:nvPr/>
        </p:nvSpPr>
        <p:spPr>
          <a:xfrm>
            <a:off x="1846218" y="5355772"/>
            <a:ext cx="1105990" cy="635726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chemeClr val="tx1"/>
                </a:solidFill>
              </a:rPr>
              <a:t>X</a:t>
            </a:r>
          </a:p>
        </p:txBody>
      </p:sp>
      <p:sp>
        <p:nvSpPr>
          <p:cNvPr id="5" name="Rectangle 4"/>
          <p:cNvSpPr/>
          <p:nvPr/>
        </p:nvSpPr>
        <p:spPr>
          <a:xfrm>
            <a:off x="6213567" y="5355772"/>
            <a:ext cx="1105990" cy="635726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chemeClr val="tx1"/>
                </a:solidFill>
              </a:rPr>
              <a:t>Y</a:t>
            </a:r>
          </a:p>
        </p:txBody>
      </p:sp>
      <p:sp>
        <p:nvSpPr>
          <p:cNvPr id="6" name="Rectangle 5"/>
          <p:cNvSpPr/>
          <p:nvPr/>
        </p:nvSpPr>
        <p:spPr>
          <a:xfrm>
            <a:off x="4029892" y="4032068"/>
            <a:ext cx="1105990" cy="635726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>
                <a:solidFill>
                  <a:schemeClr val="tx1"/>
                </a:solidFill>
              </a:rPr>
              <a:t>coll</a:t>
            </a:r>
            <a:endParaRPr lang="en-US" sz="3600" dirty="0">
              <a:solidFill>
                <a:schemeClr val="tx1"/>
              </a:solidFill>
            </a:endParaRPr>
          </a:p>
        </p:txBody>
      </p:sp>
      <p:cxnSp>
        <p:nvCxnSpPr>
          <p:cNvPr id="9" name="Straight Arrow Connector 8"/>
          <p:cNvCxnSpPr>
            <a:cxnSpLocks/>
            <a:stCxn id="4" idx="0"/>
            <a:endCxn id="6" idx="1"/>
          </p:cNvCxnSpPr>
          <p:nvPr/>
        </p:nvCxnSpPr>
        <p:spPr>
          <a:xfrm flipV="1">
            <a:off x="2399213" y="4349931"/>
            <a:ext cx="1630679" cy="1005841"/>
          </a:xfrm>
          <a:prstGeom prst="straightConnector1">
            <a:avLst/>
          </a:prstGeom>
          <a:ln w="38100">
            <a:solidFill>
              <a:srgbClr val="FF0000"/>
            </a:solidFill>
            <a:headEnd w="sm" len="med"/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>
            <a:cxnSpLocks/>
            <a:stCxn id="5" idx="0"/>
            <a:endCxn id="6" idx="3"/>
          </p:cNvCxnSpPr>
          <p:nvPr/>
        </p:nvCxnSpPr>
        <p:spPr>
          <a:xfrm flipH="1" flipV="1">
            <a:off x="5135882" y="4349931"/>
            <a:ext cx="1630680" cy="1005841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216956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B655C6-EF00-452E-8290-034936DA03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 example of </a:t>
            </a:r>
            <a:r>
              <a:rPr lang="en-US"/>
              <a:t>collider bias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7FF19C2-51A2-4A74-811A-6E0AC6428E9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imagine you are interested in the relationship between intelligence (indexed by IQ) and conscientiousness</a:t>
            </a:r>
          </a:p>
          <a:p>
            <a:r>
              <a:rPr lang="en-US" dirty="0"/>
              <a:t>you find a large sample of college students and find ... </a:t>
            </a:r>
            <a:br>
              <a:rPr lang="en-US" dirty="0"/>
            </a:br>
            <a:r>
              <a:rPr lang="en-US" i="1" dirty="0"/>
              <a:t>r</a:t>
            </a:r>
            <a:r>
              <a:rPr lang="en-US" dirty="0"/>
              <a:t> = </a:t>
            </a:r>
            <a:r>
              <a:rPr lang="en-US" b="1" dirty="0">
                <a:solidFill>
                  <a:srgbClr val="FF0000"/>
                </a:solidFill>
              </a:rPr>
              <a:t>-</a:t>
            </a:r>
            <a:r>
              <a:rPr lang="en-US" dirty="0"/>
              <a:t>.37</a:t>
            </a:r>
          </a:p>
          <a:p>
            <a:r>
              <a:rPr lang="en-US" dirty="0"/>
              <a:t>what?!</a:t>
            </a:r>
          </a:p>
          <a:p>
            <a:endParaRPr lang="en-US" dirty="0"/>
          </a:p>
          <a:p>
            <a:endParaRPr lang="en-US" dirty="0"/>
          </a:p>
          <a:p>
            <a:pPr marL="0" indent="0" algn="ctr">
              <a:buNone/>
            </a:pPr>
            <a:r>
              <a:rPr lang="en-US" sz="1100" dirty="0">
                <a:hlinkClick r:id="rId2"/>
              </a:rPr>
              <a:t>http://www.the100.ci/2017/03/14/that-one-weird-third-variable-problem-nobody-ever-mentions-conditioning-on-a-collider/</a:t>
            </a:r>
            <a:endParaRPr lang="en-US" sz="1100" dirty="0"/>
          </a:p>
        </p:txBody>
      </p:sp>
    </p:spTree>
    <p:extLst>
      <p:ext uri="{BB962C8B-B14F-4D97-AF65-F5344CB8AC3E}">
        <p14:creationId xmlns:p14="http://schemas.microsoft.com/office/powerpoint/2010/main" val="40516562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screenshot of a cell phone&#10;&#10;Description automatically generated">
            <a:extLst>
              <a:ext uri="{FF2B5EF4-FFF2-40B4-BE49-F238E27FC236}">
                <a16:creationId xmlns:a16="http://schemas.microsoft.com/office/drawing/2014/main" id="{9D67E6D5-1E2C-4D26-8493-C9C545E50CD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869655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B655C6-EF00-452E-8290-034936DA03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what’s going on?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7FF19C2-51A2-4A74-811A-6E0AC6428E9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college students tend to be higher IQ that the general population; they also tend to be higher with respect to conscientiousness</a:t>
            </a:r>
          </a:p>
          <a:p>
            <a:r>
              <a:rPr lang="en-US" dirty="0"/>
              <a:t>that is, both of these variables are predictors of college-student membership; they “collide”</a:t>
            </a:r>
          </a:p>
          <a:p>
            <a:r>
              <a:rPr lang="en-US" dirty="0"/>
              <a:t>so selecting from the college-student population “conditions on a collider”, creating a (strange) relationship that doesn’t exist in the whole population</a:t>
            </a:r>
          </a:p>
        </p:txBody>
      </p:sp>
    </p:spTree>
    <p:extLst>
      <p:ext uri="{BB962C8B-B14F-4D97-AF65-F5344CB8AC3E}">
        <p14:creationId xmlns:p14="http://schemas.microsoft.com/office/powerpoint/2010/main" val="10627170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C080CD-4967-59E7-2613-001EF23C4E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my inbox is full of bad news</a:t>
            </a:r>
          </a:p>
        </p:txBody>
      </p:sp>
      <p:pic>
        <p:nvPicPr>
          <p:cNvPr id="5" name="Picture 4">
            <a:hlinkClick r:id="rId2"/>
            <a:extLst>
              <a:ext uri="{FF2B5EF4-FFF2-40B4-BE49-F238E27FC236}">
                <a16:creationId xmlns:a16="http://schemas.microsoft.com/office/drawing/2014/main" id="{24C402F9-FFD3-C7E8-0DF9-7F2BAE61311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2412" y="1776641"/>
            <a:ext cx="8639175" cy="4714875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76699F17-3727-D7E9-A3A2-B00F54B21100}"/>
              </a:ext>
            </a:extLst>
          </p:cNvPr>
          <p:cNvSpPr/>
          <p:nvPr/>
        </p:nvSpPr>
        <p:spPr>
          <a:xfrm>
            <a:off x="252412" y="4465373"/>
            <a:ext cx="8639175" cy="1131196"/>
          </a:xfrm>
          <a:prstGeom prst="rect">
            <a:avLst/>
          </a:prstGeom>
          <a:solidFill>
            <a:srgbClr val="FF9900">
              <a:alpha val="25098"/>
            </a:srgbClr>
          </a:solidFill>
          <a:ln>
            <a:solidFill>
              <a:srgbClr val="FF99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40209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screenshot of a social media post&#10;&#10;Description automatically generated">
            <a:extLst>
              <a:ext uri="{FF2B5EF4-FFF2-40B4-BE49-F238E27FC236}">
                <a16:creationId xmlns:a16="http://schemas.microsoft.com/office/drawing/2014/main" id="{26BB96B9-7FF3-4676-8421-4E60EA1EF79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40074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8C11DF-74BD-44F3-93B3-F2C6029923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49" y="365126"/>
            <a:ext cx="8207125" cy="1325563"/>
          </a:xfrm>
        </p:spPr>
        <p:txBody>
          <a:bodyPr/>
          <a:lstStyle/>
          <a:p>
            <a:r>
              <a:rPr lang="en-US" dirty="0"/>
              <a:t>third-variable patterns (problems?), cataloged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5FE961-896F-40CD-A434-AB4BB8CB787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confounds</a:t>
            </a:r>
          </a:p>
          <a:p>
            <a:r>
              <a:rPr lang="en-US" dirty="0"/>
              <a:t>colliders</a:t>
            </a:r>
          </a:p>
          <a:p>
            <a:r>
              <a:rPr lang="en-US" dirty="0"/>
              <a:t>suppressors</a:t>
            </a:r>
          </a:p>
          <a:p>
            <a:r>
              <a:rPr lang="en-US" dirty="0"/>
              <a:t>mediators</a:t>
            </a:r>
          </a:p>
          <a:p>
            <a:r>
              <a:rPr lang="en-US" dirty="0"/>
              <a:t>covariates</a:t>
            </a:r>
          </a:p>
          <a:p>
            <a:endParaRPr lang="en-US" dirty="0"/>
          </a:p>
          <a:p>
            <a:pPr marL="0" indent="0" algn="ctr">
              <a:buNone/>
            </a:pPr>
            <a:r>
              <a:rPr lang="en-US" sz="2400" dirty="0">
                <a:hlinkClick r:id="rId2"/>
              </a:rPr>
              <a:t>https://www.ncbi.nlm.nih.gov/pmc/articles/PMC2819361/</a:t>
            </a:r>
            <a:endParaRPr lang="en-US" sz="2400" dirty="0"/>
          </a:p>
          <a:p>
            <a:pPr marL="0" indent="0" algn="ctr">
              <a:buNone/>
            </a:pPr>
            <a:r>
              <a:rPr lang="en-US" sz="2400" dirty="0">
                <a:hlinkClick r:id="rId3"/>
              </a:rPr>
              <a:t>https://www.ncbi.nlm.nih.gov/pubmed/28575894</a:t>
            </a:r>
            <a:endParaRPr lang="en-US" sz="24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83047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EFD056-08F2-4A0B-ACD3-C957C88BD86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n-US" sz="4000" dirty="0"/>
              <a:t>mediation analysis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A10F7A5-A79F-4769-B836-D58812D4376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endParaRPr lang="en-US" dirty="0"/>
          </a:p>
          <a:p>
            <a:r>
              <a:rPr lang="en-US" dirty="0"/>
              <a:t>March 27, 2024</a:t>
            </a:r>
          </a:p>
        </p:txBody>
      </p:sp>
    </p:spTree>
    <p:extLst>
      <p:ext uri="{BB962C8B-B14F-4D97-AF65-F5344CB8AC3E}">
        <p14:creationId xmlns:p14="http://schemas.microsoft.com/office/powerpoint/2010/main" val="155070756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B76387-8F16-4D3D-A662-D1E42885D8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 example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D948581-622C-418F-BD7E-92FC525A9B9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adolescents diagnosed with bipolar disorder are randomly assigned to a treatment group (a family counseling intervention + the usual pharmaceutical regimen) or a control group (only the pharmaceutical)</a:t>
            </a:r>
          </a:p>
          <a:p>
            <a:r>
              <a:rPr lang="en-US" dirty="0"/>
              <a:t>the outcome is a measure of symptoms taken at 8 weeks after treatment begins</a:t>
            </a:r>
          </a:p>
          <a:p>
            <a:r>
              <a:rPr lang="en-US" dirty="0"/>
              <a:t>we suspect that the counseling will be effective by reducing criticism; this is measured at 7 weeks</a:t>
            </a:r>
          </a:p>
        </p:txBody>
      </p:sp>
    </p:spTree>
    <p:extLst>
      <p:ext uri="{BB962C8B-B14F-4D97-AF65-F5344CB8AC3E}">
        <p14:creationId xmlns:p14="http://schemas.microsoft.com/office/powerpoint/2010/main" val="42012094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1AC761-671F-4ED1-B731-57FE21E9CE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model 1: symptoms ~ treatment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40F3191-482C-40D7-91AD-A7C3383BA1A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dirty="0">
                <a:latin typeface="Lucida Console" panose="020B0609040504020204" pitchFamily="49" charset="0"/>
              </a:rPr>
              <a:t>            Estimate Std. Error t value </a:t>
            </a:r>
            <a:r>
              <a:rPr lang="en-US" sz="2000" dirty="0" err="1">
                <a:latin typeface="Lucida Console" panose="020B0609040504020204" pitchFamily="49" charset="0"/>
              </a:rPr>
              <a:t>Pr</a:t>
            </a:r>
            <a:r>
              <a:rPr lang="en-US" sz="2000" dirty="0">
                <a:latin typeface="Lucida Console" panose="020B0609040504020204" pitchFamily="49" charset="0"/>
              </a:rPr>
              <a:t>(&gt;|t|)    </a:t>
            </a:r>
          </a:p>
          <a:p>
            <a:pPr marL="0" indent="0">
              <a:buNone/>
            </a:pPr>
            <a:r>
              <a:rPr lang="en-US" sz="2000" dirty="0">
                <a:latin typeface="Lucida Console" panose="020B0609040504020204" pitchFamily="49" charset="0"/>
              </a:rPr>
              <a:t>(Intercept)   5.1000     0.2739  18.623 3.29e-13</a:t>
            </a:r>
          </a:p>
          <a:p>
            <a:pPr marL="0" indent="0">
              <a:buNone/>
            </a:pPr>
            <a:r>
              <a:rPr lang="en-US" sz="2000" dirty="0">
                <a:highlight>
                  <a:srgbClr val="FFFF00"/>
                </a:highlight>
                <a:latin typeface="Lucida Console" panose="020B0609040504020204" pitchFamily="49" charset="0"/>
              </a:rPr>
              <a:t>X             1.6000     0.5477   2.921  0.00912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F3BCAA2F-7567-47FA-8CBD-FB07C604D4B4}"/>
              </a:ext>
            </a:extLst>
          </p:cNvPr>
          <p:cNvSpPr/>
          <p:nvPr/>
        </p:nvSpPr>
        <p:spPr>
          <a:xfrm>
            <a:off x="1846218" y="5355772"/>
            <a:ext cx="1105990" cy="635726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chemeClr val="tx1"/>
                </a:solidFill>
              </a:rPr>
              <a:t>IV</a:t>
            </a:r>
            <a:endParaRPr lang="en-US" sz="3600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1F0A925-A437-461C-B7CB-F0973C6BE3A4}"/>
              </a:ext>
            </a:extLst>
          </p:cNvPr>
          <p:cNvSpPr/>
          <p:nvPr/>
        </p:nvSpPr>
        <p:spPr>
          <a:xfrm>
            <a:off x="6213567" y="5355772"/>
            <a:ext cx="1105990" cy="635726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chemeClr val="tx1"/>
                </a:solidFill>
              </a:rPr>
              <a:t>DV</a:t>
            </a:r>
            <a:endParaRPr lang="en-US" sz="3600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3137829-1BF4-4FAE-912A-A41101D66AC0}"/>
              </a:ext>
            </a:extLst>
          </p:cNvPr>
          <p:cNvSpPr/>
          <p:nvPr/>
        </p:nvSpPr>
        <p:spPr>
          <a:xfrm>
            <a:off x="4029893" y="4032068"/>
            <a:ext cx="1105990" cy="635726"/>
          </a:xfrm>
          <a:prstGeom prst="rect">
            <a:avLst/>
          </a:prstGeom>
          <a:noFill/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chemeClr val="bg1"/>
                </a:solidFill>
              </a:rPr>
              <a:t>M</a:t>
            </a: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7DC17643-E791-43BA-902C-1243EBAF7263}"/>
              </a:ext>
            </a:extLst>
          </p:cNvPr>
          <p:cNvCxnSpPr>
            <a:stCxn id="4" idx="3"/>
            <a:endCxn id="5" idx="1"/>
          </p:cNvCxnSpPr>
          <p:nvPr/>
        </p:nvCxnSpPr>
        <p:spPr>
          <a:xfrm>
            <a:off x="2952208" y="5673635"/>
            <a:ext cx="3261359" cy="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A3B9AF86-9BD5-4EF5-965B-1D761E924AA9}"/>
              </a:ext>
            </a:extLst>
          </p:cNvPr>
          <p:cNvCxnSpPr>
            <a:cxnSpLocks/>
          </p:cNvCxnSpPr>
          <p:nvPr/>
        </p:nvCxnSpPr>
        <p:spPr>
          <a:xfrm flipV="1">
            <a:off x="2952208" y="4349929"/>
            <a:ext cx="1077684" cy="1005843"/>
          </a:xfrm>
          <a:prstGeom prst="straightConnector1">
            <a:avLst/>
          </a:prstGeom>
          <a:ln w="28575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5290C8AF-8466-4A25-9EE9-8DD80C8825D7}"/>
              </a:ext>
            </a:extLst>
          </p:cNvPr>
          <p:cNvCxnSpPr>
            <a:stCxn id="6" idx="3"/>
          </p:cNvCxnSpPr>
          <p:nvPr/>
        </p:nvCxnSpPr>
        <p:spPr>
          <a:xfrm>
            <a:off x="5135883" y="4349931"/>
            <a:ext cx="1077684" cy="1005841"/>
          </a:xfrm>
          <a:prstGeom prst="straightConnector1">
            <a:avLst/>
          </a:prstGeom>
          <a:ln w="28575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2978E7C4-FF06-48D4-A4F3-87DCD1BAD704}"/>
              </a:ext>
            </a:extLst>
          </p:cNvPr>
          <p:cNvSpPr txBox="1"/>
          <p:nvPr/>
        </p:nvSpPr>
        <p:spPr>
          <a:xfrm>
            <a:off x="4085796" y="5710945"/>
            <a:ext cx="99418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c = 1.6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C3D0BA3-DF80-4667-B3E2-D216575FF807}"/>
              </a:ext>
            </a:extLst>
          </p:cNvPr>
          <p:cNvSpPr txBox="1"/>
          <p:nvPr/>
        </p:nvSpPr>
        <p:spPr>
          <a:xfrm>
            <a:off x="3110638" y="4506678"/>
            <a:ext cx="332142" cy="461665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</a:rPr>
              <a:t>a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6159311-F742-46A2-A0EC-AA85C263E40E}"/>
              </a:ext>
            </a:extLst>
          </p:cNvPr>
          <p:cNvSpPr txBox="1"/>
          <p:nvPr/>
        </p:nvSpPr>
        <p:spPr>
          <a:xfrm>
            <a:off x="5674724" y="4502427"/>
            <a:ext cx="34657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</a:rPr>
              <a:t>b</a:t>
            </a:r>
          </a:p>
        </p:txBody>
      </p:sp>
    </p:spTree>
    <p:extLst>
      <p:ext uri="{BB962C8B-B14F-4D97-AF65-F5344CB8AC3E}">
        <p14:creationId xmlns:p14="http://schemas.microsoft.com/office/powerpoint/2010/main" val="29321431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10" grpId="0"/>
      <p:bldP spid="11" grpId="0" animBg="1"/>
      <p:bldP spid="1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1AC761-671F-4ED1-B731-57FE21E9CE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model 2: criticism ~ treatment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40F3191-482C-40D7-91AD-A7C3383BA1A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dirty="0">
                <a:latin typeface="Lucida Console" panose="020B0609040504020204" pitchFamily="49" charset="0"/>
              </a:rPr>
              <a:t>            Estimate Std. Error t value </a:t>
            </a:r>
            <a:r>
              <a:rPr lang="en-US" sz="2000" dirty="0" err="1">
                <a:latin typeface="Lucida Console" panose="020B0609040504020204" pitchFamily="49" charset="0"/>
              </a:rPr>
              <a:t>Pr</a:t>
            </a:r>
            <a:r>
              <a:rPr lang="en-US" sz="2000" dirty="0">
                <a:latin typeface="Lucida Console" panose="020B0609040504020204" pitchFamily="49" charset="0"/>
              </a:rPr>
              <a:t>(&gt;|t|)    </a:t>
            </a:r>
          </a:p>
          <a:p>
            <a:pPr marL="0" indent="0">
              <a:buNone/>
            </a:pPr>
            <a:r>
              <a:rPr lang="en-US" sz="2000" dirty="0">
                <a:latin typeface="Lucida Console" panose="020B0609040504020204" pitchFamily="49" charset="0"/>
              </a:rPr>
              <a:t>(Intercept)   3.1000     0.1871  16.570 2.41e-12</a:t>
            </a:r>
          </a:p>
          <a:p>
            <a:pPr marL="0" indent="0">
              <a:buNone/>
            </a:pPr>
            <a:r>
              <a:rPr lang="en-US" sz="2000" dirty="0">
                <a:highlight>
                  <a:srgbClr val="FFFF00"/>
                </a:highlight>
                <a:latin typeface="Lucida Console" panose="020B0609040504020204" pitchFamily="49" charset="0"/>
              </a:rPr>
              <a:t>X             1.2000     0.3742   3.207  0.00489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7C9690E-D4D9-4141-A4FA-004C11EAC368}"/>
              </a:ext>
            </a:extLst>
          </p:cNvPr>
          <p:cNvSpPr/>
          <p:nvPr/>
        </p:nvSpPr>
        <p:spPr>
          <a:xfrm>
            <a:off x="1846218" y="5355772"/>
            <a:ext cx="1105990" cy="635726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chemeClr val="tx1"/>
                </a:solidFill>
              </a:rPr>
              <a:t>IV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E73B643-04A7-4873-ADD0-DF08CFAB4A99}"/>
              </a:ext>
            </a:extLst>
          </p:cNvPr>
          <p:cNvSpPr/>
          <p:nvPr/>
        </p:nvSpPr>
        <p:spPr>
          <a:xfrm>
            <a:off x="6213567" y="5355772"/>
            <a:ext cx="1105990" cy="635726"/>
          </a:xfrm>
          <a:prstGeom prst="rect">
            <a:avLst/>
          </a:prstGeom>
          <a:noFill/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u="sng" dirty="0"/>
              <a:t>Y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EA1C66B-B6CB-4F86-ABBD-2ECE610F550E}"/>
              </a:ext>
            </a:extLst>
          </p:cNvPr>
          <p:cNvSpPr/>
          <p:nvPr/>
        </p:nvSpPr>
        <p:spPr>
          <a:xfrm>
            <a:off x="4029892" y="4032068"/>
            <a:ext cx="1105990" cy="635726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chemeClr val="tx1"/>
                </a:solidFill>
              </a:rPr>
              <a:t>M</a:t>
            </a: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4675FB2E-14F7-4F91-9D8F-0CF4584FAE36}"/>
              </a:ext>
            </a:extLst>
          </p:cNvPr>
          <p:cNvCxnSpPr>
            <a:stCxn id="5" idx="3"/>
            <a:endCxn id="6" idx="1"/>
          </p:cNvCxnSpPr>
          <p:nvPr/>
        </p:nvCxnSpPr>
        <p:spPr>
          <a:xfrm>
            <a:off x="2952208" y="5673635"/>
            <a:ext cx="3261359" cy="0"/>
          </a:xfrm>
          <a:prstGeom prst="straightConnector1">
            <a:avLst/>
          </a:prstGeom>
          <a:ln w="28575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54CE5C3A-74ED-41AC-ABCD-BABFAB3A460B}"/>
              </a:ext>
            </a:extLst>
          </p:cNvPr>
          <p:cNvCxnSpPr>
            <a:cxnSpLocks/>
          </p:cNvCxnSpPr>
          <p:nvPr/>
        </p:nvCxnSpPr>
        <p:spPr>
          <a:xfrm flipV="1">
            <a:off x="2952208" y="4349929"/>
            <a:ext cx="1077684" cy="1005843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C5681808-7980-4E93-82C7-8681873299B0}"/>
              </a:ext>
            </a:extLst>
          </p:cNvPr>
          <p:cNvCxnSpPr>
            <a:stCxn id="7" idx="3"/>
          </p:cNvCxnSpPr>
          <p:nvPr/>
        </p:nvCxnSpPr>
        <p:spPr>
          <a:xfrm>
            <a:off x="5135882" y="4349931"/>
            <a:ext cx="1077684" cy="1005841"/>
          </a:xfrm>
          <a:prstGeom prst="straightConnector1">
            <a:avLst/>
          </a:prstGeom>
          <a:ln w="28575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CD8DB5BA-C350-4472-88D4-18B47DE98F78}"/>
              </a:ext>
            </a:extLst>
          </p:cNvPr>
          <p:cNvSpPr txBox="1"/>
          <p:nvPr/>
        </p:nvSpPr>
        <p:spPr>
          <a:xfrm>
            <a:off x="4387160" y="5673635"/>
            <a:ext cx="3914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</a:rPr>
              <a:t>c’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F184525-5345-4F9E-AA4B-66209777DCA0}"/>
              </a:ext>
            </a:extLst>
          </p:cNvPr>
          <p:cNvSpPr txBox="1"/>
          <p:nvPr/>
        </p:nvSpPr>
        <p:spPr>
          <a:xfrm>
            <a:off x="2512170" y="4500084"/>
            <a:ext cx="101181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a = 1.2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220D356-80C5-41E4-93B0-18C3872E5FCB}"/>
              </a:ext>
            </a:extLst>
          </p:cNvPr>
          <p:cNvSpPr txBox="1"/>
          <p:nvPr/>
        </p:nvSpPr>
        <p:spPr>
          <a:xfrm>
            <a:off x="5674724" y="4502427"/>
            <a:ext cx="34657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</a:rPr>
              <a:t>b</a:t>
            </a:r>
          </a:p>
        </p:txBody>
      </p:sp>
    </p:spTree>
    <p:extLst>
      <p:ext uri="{BB962C8B-B14F-4D97-AF65-F5344CB8AC3E}">
        <p14:creationId xmlns:p14="http://schemas.microsoft.com/office/powerpoint/2010/main" val="21766932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11" grpId="0"/>
      <p:bldP spid="12" grpId="0"/>
      <p:bldP spid="1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1AC761-671F-4ED1-B731-57FE21E9CE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model 3: symptoms ~ </a:t>
            </a:r>
            <a:r>
              <a:rPr lang="en-US" dirty="0" err="1"/>
              <a:t>tx</a:t>
            </a:r>
            <a:r>
              <a:rPr lang="en-US" dirty="0"/>
              <a:t> + crit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40F3191-482C-40D7-91AD-A7C3383BA1A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dirty="0">
                <a:latin typeface="Lucida Console" panose="020B0609040504020204" pitchFamily="49" charset="0"/>
              </a:rPr>
              <a:t>            Estimate Std. Error t value </a:t>
            </a:r>
            <a:r>
              <a:rPr lang="en-US" sz="2000" dirty="0" err="1">
                <a:latin typeface="Lucida Console" panose="020B0609040504020204" pitchFamily="49" charset="0"/>
              </a:rPr>
              <a:t>Pr</a:t>
            </a:r>
            <a:r>
              <a:rPr lang="en-US" sz="2000" dirty="0">
                <a:latin typeface="Lucida Console" panose="020B0609040504020204" pitchFamily="49" charset="0"/>
              </a:rPr>
              <a:t>(&gt;|t|)  </a:t>
            </a:r>
          </a:p>
          <a:p>
            <a:pPr marL="0" indent="0">
              <a:buNone/>
            </a:pPr>
            <a:r>
              <a:rPr lang="en-US" sz="2000" dirty="0">
                <a:latin typeface="Lucida Console" panose="020B0609040504020204" pitchFamily="49" charset="0"/>
              </a:rPr>
              <a:t>(Intercept)   2.8365     0.9847   2.881   0.0104</a:t>
            </a:r>
          </a:p>
          <a:p>
            <a:pPr marL="0" indent="0">
              <a:buNone/>
            </a:pPr>
            <a:r>
              <a:rPr lang="en-US" sz="2000" dirty="0">
                <a:highlight>
                  <a:srgbClr val="FFFF00"/>
                </a:highlight>
                <a:latin typeface="Lucida Console" panose="020B0609040504020204" pitchFamily="49" charset="0"/>
              </a:rPr>
              <a:t>X             0.7238     0.6123   1.182   0.2535  </a:t>
            </a:r>
          </a:p>
          <a:p>
            <a:pPr marL="0" indent="0">
              <a:buNone/>
            </a:pPr>
            <a:r>
              <a:rPr lang="en-US" sz="2000" dirty="0">
                <a:latin typeface="Lucida Console" panose="020B0609040504020204" pitchFamily="49" charset="0"/>
              </a:rPr>
              <a:t>C             0.7302     0.3077   2.373   0.0297</a:t>
            </a:r>
            <a:endParaRPr lang="en-US" sz="2000" dirty="0">
              <a:highlight>
                <a:srgbClr val="FFFF00"/>
              </a:highlight>
              <a:latin typeface="Lucida Console" panose="020B0609040504020204" pitchFamily="49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7A4F97BE-E2D5-48AC-AC76-3016604D244C}"/>
              </a:ext>
            </a:extLst>
          </p:cNvPr>
          <p:cNvSpPr/>
          <p:nvPr/>
        </p:nvSpPr>
        <p:spPr>
          <a:xfrm>
            <a:off x="1846218" y="5355772"/>
            <a:ext cx="1105990" cy="635726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chemeClr val="tx1"/>
                </a:solidFill>
              </a:rPr>
              <a:t>IV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04B52D9-10E5-43D1-9F11-26DF8AC3BA68}"/>
              </a:ext>
            </a:extLst>
          </p:cNvPr>
          <p:cNvSpPr/>
          <p:nvPr/>
        </p:nvSpPr>
        <p:spPr>
          <a:xfrm>
            <a:off x="6213567" y="5355772"/>
            <a:ext cx="1105990" cy="635726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chemeClr val="tx1"/>
                </a:solidFill>
              </a:rPr>
              <a:t>DV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8FF8EAC-09B0-44D0-AAC6-0525DD25C858}"/>
              </a:ext>
            </a:extLst>
          </p:cNvPr>
          <p:cNvSpPr/>
          <p:nvPr/>
        </p:nvSpPr>
        <p:spPr>
          <a:xfrm>
            <a:off x="4029892" y="4032068"/>
            <a:ext cx="1105990" cy="635726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chemeClr val="tx1"/>
                </a:solidFill>
              </a:rPr>
              <a:t>M</a:t>
            </a: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C770B3B2-A268-4408-8A91-D134624FD10E}"/>
              </a:ext>
            </a:extLst>
          </p:cNvPr>
          <p:cNvCxnSpPr>
            <a:stCxn id="4" idx="3"/>
            <a:endCxn id="5" idx="1"/>
          </p:cNvCxnSpPr>
          <p:nvPr/>
        </p:nvCxnSpPr>
        <p:spPr>
          <a:xfrm>
            <a:off x="2952208" y="5673635"/>
            <a:ext cx="3261359" cy="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8AC3D702-E79F-4DAA-AC25-849AF4AC7CEA}"/>
              </a:ext>
            </a:extLst>
          </p:cNvPr>
          <p:cNvCxnSpPr>
            <a:cxnSpLocks/>
          </p:cNvCxnSpPr>
          <p:nvPr/>
        </p:nvCxnSpPr>
        <p:spPr>
          <a:xfrm flipV="1">
            <a:off x="2952208" y="4349929"/>
            <a:ext cx="1077684" cy="1005843"/>
          </a:xfrm>
          <a:prstGeom prst="straightConnector1">
            <a:avLst/>
          </a:prstGeom>
          <a:ln w="28575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8654A01F-3E0A-493E-9DDF-3266036CF679}"/>
              </a:ext>
            </a:extLst>
          </p:cNvPr>
          <p:cNvCxnSpPr>
            <a:stCxn id="6" idx="3"/>
          </p:cNvCxnSpPr>
          <p:nvPr/>
        </p:nvCxnSpPr>
        <p:spPr>
          <a:xfrm>
            <a:off x="5135882" y="4349931"/>
            <a:ext cx="1077684" cy="1005841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4FCC38F2-2F9B-4666-92E7-DFAFAEEBB036}"/>
              </a:ext>
            </a:extLst>
          </p:cNvPr>
          <p:cNvSpPr txBox="1"/>
          <p:nvPr/>
        </p:nvSpPr>
        <p:spPr>
          <a:xfrm>
            <a:off x="3969578" y="5694467"/>
            <a:ext cx="122661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c’ = 0.72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421A490-96B3-4475-B9E5-741ED7983F3A}"/>
              </a:ext>
            </a:extLst>
          </p:cNvPr>
          <p:cNvSpPr txBox="1"/>
          <p:nvPr/>
        </p:nvSpPr>
        <p:spPr>
          <a:xfrm>
            <a:off x="3110638" y="4506678"/>
            <a:ext cx="33214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</a:rPr>
              <a:t>a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4BA41A3-8388-4526-A98F-8A6A03542608}"/>
              </a:ext>
            </a:extLst>
          </p:cNvPr>
          <p:cNvSpPr txBox="1"/>
          <p:nvPr/>
        </p:nvSpPr>
        <p:spPr>
          <a:xfrm>
            <a:off x="5674724" y="4502427"/>
            <a:ext cx="118173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b = 0.73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3D6F1E5-7B88-4098-9A12-FE89047C806E}"/>
              </a:ext>
            </a:extLst>
          </p:cNvPr>
          <p:cNvSpPr txBox="1"/>
          <p:nvPr/>
        </p:nvSpPr>
        <p:spPr>
          <a:xfrm>
            <a:off x="2062338" y="6277338"/>
            <a:ext cx="53030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70C0"/>
                </a:solidFill>
              </a:rPr>
              <a:t>a*b = 1.2*0.73 = 0.876 </a:t>
            </a:r>
            <a:r>
              <a:rPr lang="en-US" dirty="0"/>
              <a:t>= </a:t>
            </a:r>
            <a:r>
              <a:rPr lang="en-US" dirty="0">
                <a:solidFill>
                  <a:srgbClr val="7030A0"/>
                </a:solidFill>
              </a:rPr>
              <a:t>c – c’ = 1.6 – 0.724 </a:t>
            </a:r>
            <a:r>
              <a:rPr lang="en-US" dirty="0"/>
              <a:t>= 0.876 </a:t>
            </a:r>
            <a:r>
              <a:rPr lang="en-US" dirty="0">
                <a:solidFill>
                  <a:srgbClr val="FF0000"/>
                </a:solidFill>
                <a:sym typeface="Webdings" panose="05030102010509060703" pitchFamily="18" charset="2"/>
              </a:rPr>
              <a:t></a:t>
            </a:r>
            <a:endParaRPr lang="en-US" dirty="0">
              <a:solidFill>
                <a:srgbClr val="FF0000"/>
              </a:solidFill>
            </a:endParaRPr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24633532-4321-474B-9270-B1801B61D670}"/>
              </a:ext>
            </a:extLst>
          </p:cNvPr>
          <p:cNvCxnSpPr>
            <a:cxnSpLocks/>
          </p:cNvCxnSpPr>
          <p:nvPr/>
        </p:nvCxnSpPr>
        <p:spPr>
          <a:xfrm flipV="1">
            <a:off x="2952208" y="4349929"/>
            <a:ext cx="1077684" cy="1005843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01606B32-7187-46BC-929F-9D6A52473BE5}"/>
              </a:ext>
            </a:extLst>
          </p:cNvPr>
          <p:cNvSpPr txBox="1"/>
          <p:nvPr/>
        </p:nvSpPr>
        <p:spPr>
          <a:xfrm>
            <a:off x="2512170" y="4500084"/>
            <a:ext cx="101181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a = 1.2</a:t>
            </a:r>
          </a:p>
        </p:txBody>
      </p:sp>
    </p:spTree>
    <p:extLst>
      <p:ext uri="{BB962C8B-B14F-4D97-AF65-F5344CB8AC3E}">
        <p14:creationId xmlns:p14="http://schemas.microsoft.com/office/powerpoint/2010/main" val="3205035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10" grpId="0"/>
      <p:bldP spid="11" grpId="0"/>
      <p:bldP spid="12" grpId="0"/>
      <p:bldP spid="13" grpId="0"/>
      <p:bldP spid="1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alternative approach: Sobel test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 lnSpcReduction="20000"/>
              </a:bodyPr>
              <a:lstStyle/>
              <a:p>
                <a:r>
                  <a:rPr lang="en-US" dirty="0"/>
                  <a:t>test the </a:t>
                </a:r>
                <a:r>
                  <a:rPr lang="en-US" i="1" dirty="0"/>
                  <a:t>ab</a:t>
                </a:r>
                <a:r>
                  <a:rPr lang="en-US" dirty="0"/>
                  <a:t> path’s significance using the Sobel test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𝒛</m:t>
                      </m:r>
                      <m:r>
                        <a:rPr lang="en-US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en-US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𝒂𝒃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US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sSup>
                                <m:sSupPr>
                                  <m:ctrlPr>
                                    <a:rPr lang="en-US" b="1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1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𝒂</m:t>
                                  </m:r>
                                </m:e>
                                <m:sup>
                                  <m:r>
                                    <a:rPr lang="en-US" b="1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</m:sup>
                              </m:sSup>
                              <m:sSubSup>
                                <m:sSubSupPr>
                                  <m:ctrlPr>
                                    <a:rPr lang="en-US" b="1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b="1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𝑺𝑬</m:t>
                                  </m:r>
                                </m:e>
                                <m:sub>
                                  <m:r>
                                    <a:rPr lang="en-US" b="1" i="0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𝐚</m:t>
                                  </m:r>
                                </m:sub>
                                <m:sup>
                                  <m:r>
                                    <a:rPr lang="en-US" b="1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</m:sup>
                              </m:sSubSup>
                              <m:r>
                                <a:rPr lang="en-US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p>
                                <m:sSupPr>
                                  <m:ctrlPr>
                                    <a:rPr lang="en-US" b="1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1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𝒃</m:t>
                                  </m:r>
                                </m:e>
                                <m:sup>
                                  <m:r>
                                    <a:rPr lang="en-US" b="1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</m:sup>
                              </m:sSup>
                              <m:sSubSup>
                                <m:sSubSupPr>
                                  <m:ctrlPr>
                                    <a:rPr lang="en-US" b="1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b="1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𝑺𝑬</m:t>
                                  </m:r>
                                </m:e>
                                <m:sub>
                                  <m:r>
                                    <a:rPr lang="en-US" b="1" i="0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𝐛</m:t>
                                  </m:r>
                                </m:sub>
                                <m:sup>
                                  <m:r>
                                    <a:rPr lang="en-US" b="1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</m:sup>
                              </m:sSubSup>
                            </m:e>
                          </m:rad>
                        </m:den>
                      </m:f>
                    </m:oMath>
                  </m:oMathPara>
                </a14:m>
                <a:endParaRPr lang="en-US" b="1" dirty="0">
                  <a:solidFill>
                    <a:srgbClr val="FF0000"/>
                  </a:solidFill>
                </a:endParaRPr>
              </a:p>
              <a:p>
                <a:endParaRPr lang="en-US" dirty="0"/>
              </a:p>
              <a:p>
                <a:r>
                  <a:rPr lang="en-US" dirty="0"/>
                  <a:t>works best with large samples</a:t>
                </a:r>
              </a:p>
              <a:p>
                <a:r>
                  <a:rPr lang="en-US" dirty="0"/>
                  <a:t>doesn’t require </a:t>
                </a:r>
                <a:r>
                  <a:rPr lang="en-US" i="1" dirty="0"/>
                  <a:t>a</a:t>
                </a:r>
                <a:r>
                  <a:rPr lang="en-US" dirty="0"/>
                  <a:t> and </a:t>
                </a:r>
                <a:r>
                  <a:rPr lang="en-US" i="1" dirty="0"/>
                  <a:t>b</a:t>
                </a:r>
                <a:r>
                  <a:rPr lang="en-US" dirty="0"/>
                  <a:t> to both be significant</a:t>
                </a:r>
              </a:p>
              <a:p>
                <a:r>
                  <a:rPr lang="en-US" dirty="0"/>
                  <a:t>alternative denominator formulas exist</a:t>
                </a:r>
              </a:p>
              <a:p>
                <a:r>
                  <a:rPr lang="en-US" dirty="0"/>
                  <a:t>note that this is also a test of </a:t>
                </a:r>
                <a:r>
                  <a:rPr lang="en-US" i="1" dirty="0">
                    <a:solidFill>
                      <a:srgbClr val="FF0000"/>
                    </a:solidFill>
                  </a:rPr>
                  <a:t>c</a:t>
                </a:r>
                <a:r>
                  <a:rPr lang="en-US" dirty="0">
                    <a:solidFill>
                      <a:srgbClr val="FF0000"/>
                    </a:solidFill>
                  </a:rPr>
                  <a:t> – </a:t>
                </a:r>
                <a:r>
                  <a:rPr lang="en-US" i="1" dirty="0">
                    <a:solidFill>
                      <a:srgbClr val="FF0000"/>
                    </a:solidFill>
                  </a:rPr>
                  <a:t>c</a:t>
                </a:r>
                <a:r>
                  <a:rPr lang="en-US" dirty="0">
                    <a:solidFill>
                      <a:srgbClr val="FF0000"/>
                    </a:solidFill>
                  </a:rPr>
                  <a:t>’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159" t="-3501" b="-33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315881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alternative approach: bootstrapping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825624"/>
            <a:ext cx="7886700" cy="4575175"/>
          </a:xfrm>
        </p:spPr>
        <p:txBody>
          <a:bodyPr>
            <a:normAutofit/>
          </a:bodyPr>
          <a:lstStyle/>
          <a:p>
            <a:r>
              <a:rPr lang="en-US" dirty="0"/>
              <a:t>the sampling distribution of </a:t>
            </a:r>
            <a:r>
              <a:rPr lang="en-US" i="1" dirty="0"/>
              <a:t>ab</a:t>
            </a:r>
            <a:r>
              <a:rPr lang="en-US" dirty="0"/>
              <a:t> tends to be non-normal</a:t>
            </a:r>
          </a:p>
          <a:p>
            <a:r>
              <a:rPr lang="en-US" dirty="0"/>
              <a:t>the original data is sampled (with replacement) at random</a:t>
            </a:r>
          </a:p>
          <a:p>
            <a:r>
              <a:rPr lang="en-US" dirty="0"/>
              <a:t>this provides estimates of </a:t>
            </a:r>
            <a:r>
              <a:rPr lang="en-US" i="1" dirty="0"/>
              <a:t>ab </a:t>
            </a:r>
            <a:r>
              <a:rPr lang="en-US" dirty="0"/>
              <a:t>assuming H</a:t>
            </a:r>
            <a:r>
              <a:rPr lang="en-US" baseline="-25000" dirty="0"/>
              <a:t>0</a:t>
            </a:r>
            <a:r>
              <a:rPr lang="en-US" dirty="0"/>
              <a:t> (no mediation) to be true</a:t>
            </a:r>
          </a:p>
          <a:p>
            <a:r>
              <a:rPr lang="en-US" dirty="0"/>
              <a:t>do this many times (1000s, at least) to generate an empirical sampling distribution, allowing the generation of a CI</a:t>
            </a:r>
          </a:p>
        </p:txBody>
      </p:sp>
    </p:spTree>
    <p:extLst>
      <p:ext uri="{BB962C8B-B14F-4D97-AF65-F5344CB8AC3E}">
        <p14:creationId xmlns:p14="http://schemas.microsoft.com/office/powerpoint/2010/main" val="18093180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5601</TotalTime>
  <Words>605</Words>
  <Application>Microsoft Office PowerPoint</Application>
  <PresentationFormat>On-screen Show (4:3)</PresentationFormat>
  <Paragraphs>105</Paragraphs>
  <Slides>21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8" baseType="lpstr">
      <vt:lpstr>Arial</vt:lpstr>
      <vt:lpstr>Calibri</vt:lpstr>
      <vt:lpstr>Calibri Light</vt:lpstr>
      <vt:lpstr>Cambria Math</vt:lpstr>
      <vt:lpstr>Lucida Console</vt:lpstr>
      <vt:lpstr>Webdings</vt:lpstr>
      <vt:lpstr>Office Theme</vt:lpstr>
      <vt:lpstr>announcements</vt:lpstr>
      <vt:lpstr>my inbox is full of bad news</vt:lpstr>
      <vt:lpstr>mediation analysis</vt:lpstr>
      <vt:lpstr>an example</vt:lpstr>
      <vt:lpstr>model 1: symptoms ~ treatment</vt:lpstr>
      <vt:lpstr>model 2: criticism ~ treatment</vt:lpstr>
      <vt:lpstr>model 3: symptoms ~ tx + crit</vt:lpstr>
      <vt:lpstr>alternative approach: Sobel test</vt:lpstr>
      <vt:lpstr>alternative approach: bootstrapping</vt:lpstr>
      <vt:lpstr>please visit quantpsy.org/medn.htm</vt:lpstr>
      <vt:lpstr>thinking about mediation</vt:lpstr>
      <vt:lpstr>drawing conclusions about mediation is hard</vt:lpstr>
      <vt:lpstr>mediation:  what we think is happening</vt:lpstr>
      <vt:lpstr>confounds: equivalent mathematically</vt:lpstr>
      <vt:lpstr>an example of a (probable?) confound</vt:lpstr>
      <vt:lpstr>colliders: similar mathematically</vt:lpstr>
      <vt:lpstr>an example of collider bias</vt:lpstr>
      <vt:lpstr>PowerPoint Presentation</vt:lpstr>
      <vt:lpstr>what’s going on?</vt:lpstr>
      <vt:lpstr>PowerPoint Presentation</vt:lpstr>
      <vt:lpstr>third-variable patterns (problems?), cataloged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it’s Monday!</dc:title>
  <dc:creator>William Levine</dc:creator>
  <cp:lastModifiedBy>Bill Levine</cp:lastModifiedBy>
  <cp:revision>452</cp:revision>
  <dcterms:created xsi:type="dcterms:W3CDTF">2020-09-14T17:59:42Z</dcterms:created>
  <dcterms:modified xsi:type="dcterms:W3CDTF">2024-03-27T17:03:14Z</dcterms:modified>
</cp:coreProperties>
</file>